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2" r:id="rId8"/>
    <p:sldId id="286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7" r:id="rId18"/>
    <p:sldId id="271" r:id="rId19"/>
    <p:sldId id="272" r:id="rId20"/>
    <p:sldId id="284" r:id="rId21"/>
    <p:sldId id="273" r:id="rId22"/>
    <p:sldId id="274" r:id="rId23"/>
    <p:sldId id="277" r:id="rId24"/>
    <p:sldId id="278" r:id="rId25"/>
    <p:sldId id="285" r:id="rId26"/>
    <p:sldId id="279" r:id="rId27"/>
    <p:sldId id="283" r:id="rId2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9" d="100"/>
          <a:sy n="99" d="100"/>
        </p:scale>
        <p:origin x="84" y="2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28.05.2026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大家好，欢迎参加本次兰州理工大学数字档案管理软件的兼职档案员培训会。今天，我们将通过这份操作手册，详细学习如何使用这套系统进行日常的档案管理工作。希望通过这次培训，大家能够熟练掌握系统的各项功能，提高档案管理的效率和准确性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“新增”菜单中选择“添加案卷”，进入案卷录入界面。这里需要填写很多信息，我们逐项来看。首先是目录相关的信息，如一级目录（通常是年度）、二级目录（分类号）等；然后是档号相关的信息，包括实体分类号、案卷号等；最后是案卷的基本信息，如密级、保管期、责任者、正题名等。请大家仔细对照截图中的说明进行填写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继续完成案卷信息的填写，包括附注、页数、页号、单位等。这里有几个重要的注意事项需要大家特别关注：带有红色星号的项目是必填项，必须填写完整；年度和分类号的输入有格式要求，必须是半角状态下的数字和大写字母；文件的页数也必须准确填写。填写完毕后，点击保存即可完成案卷的添加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添加文件的操作与添加案卷类似。在“新增”菜单中选择“添加文件”，进入文件录入界面。需要填写的字段与案卷基本一致，包括目录信息、档号信息和文件的基本信息。请大家参考截图中的字段列表，准确填写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当需要录入大量数据时，使用批量导入功能会更高效。在“新增”菜单中选择“批量导入”，首先需要下载系统提供的标准模板。然后，按照模板中的列标题，将需要导入的数据整理到Excel表格中。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数据整理完成后，回到批量导入界面，选择您整理好的Excel文件进行上传。系统会自动对数据进行检测，如果有不符合要求的地方，会给出明确的提示。修正后，再次上传，确认无误后点击“导入”，即可完成大批量数据的快速录入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如果发现录入的数据有误，可以进行修改或删除。在数据列表中，找到需要修改的案卷或文件，点击其右侧的编辑图标，即可进入编辑界面进行修改。如果需要删除，点击删除按钮，被删除的内容会先进入回收站，您可以在回收站中进行恢复或彻底删除操作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9BB6F1-B225-1CA3-DE9A-16586ADD95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36A37D0-0DC4-6D93-75BD-5CC747CDB43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369C3-BE3F-3DD6-D398-22CE55EFB6EF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A99F723-6731-C81E-586F-57FE7BE3709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D8B9F4E-421A-7D24-B9B4-E688AA05D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如果发现录入的数据有误，可以进行修改或删除。在数据列表中，找到需要修改的案卷或文件，点击其右侧的编辑图标，即可进入编辑界面进行修改。如果需要删除，点击删除按钮，被删除的内容会先进入回收站，您可以在回收站中进行恢复或彻底删除操作。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A5A4E-1D90-56F6-3505-8355BFE0059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9384B5-4524-81F6-A6E8-C01C18F650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3241823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数据录入完成后，我们还需要将对应的电子文件（如扫描件）上传并挂接到系统中，这就是附件上传功能。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附件上传有两种方式：单个上传和批量上传。单个上传适合文件数量较少的情况，可以直接在档案浏览界面选择文件进行挂接。批量上传则适合大量文件的挂接，需要在“新增”菜单中选择“批量挂接”，然后在弹出的上传界面中进行操作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4B239-F534-A2FD-8F22-26387952A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3AB81C1-DAA3-9BB8-E671-5BC8EB65536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88EF04-1A37-D7FF-1CCD-2FA91AA3D28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CBDD0AA5-FE96-EE2D-0079-27699E734E4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C172448-9054-E08A-37F6-C84E79F44B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附件上传有两种方式：单个上传和批量上传。单个上传适合文件数量较少的情况，可以直接在档案浏览界面选择文件进行挂接。批量上传则适合大量文件的挂接，需要在“新增”菜单中选择“批量挂接”，然后在弹出的上传界面中进行操作。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F8DCFF-1DDD-94C2-BE2B-E8D88EAF376C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6FECA0-6765-CBCF-A621-01EFCF9E01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2830986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本次培训的内容主要分为八个部分，从系统的基础登录，到用户信息管理、核心的数据录入与修改、附件上传，再到审核提交和报表打印，最后简单介绍数据查询与统计功能。我们将逐一进行讲解。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进行批量挂接时，有一个非常重要的规则：电子文件的命名必须与系统中的档号完全一致。例如，档号是2011-XZ11-1-0001，那么对应的文件名也应该是2011-XZ11-1-0001.pdf。在上传界面，务必确保“新建文件记录并挂接”的选项是未勾选状态，挂接方式选择“档号”，这样系统才能根据文件名自动匹配到对应的档案记录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文件上传完成后，系统还提供了一些附件处理功能，比如对文件内容进行遮盖后再打印，以保护敏感信息。具体操作可以点击相关的功能按钮进行。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数据审核通过后，我们就可以打印各种档案管理所需的报表了，比如案卷目录、卷内文件目录等。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在数据列表中，选中需要打印报表的案卷或文件，然后点击“打印”按钮。在打印设置界面，您可以选择要打印的报表类型，如案卷目录、卷内目录等，并进行打印预览，确认无误后即可连接打印机进行打印。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5AFA8-1756-752E-F07B-F95A257BE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D07328-8A02-CD1A-7CE8-37D628FFFD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380773-8745-634D-A900-A1796CA5EAB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972B0958-FB53-39D9-3409-2CF3DC5A4FF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2720297-407E-C022-D52F-1ED8C6F325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在数据列表中，选中需要打印报表的案卷或文件，然后点击“打印”按钮。在打印设置界面，您可以选择要打印的报表类型，如案卷目录、卷内目录等，并进行打印预览，确认无误后即可连接打印机进行打印。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1B4247-05AE-4AB0-9ACE-D7BC979640A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BC403C-7F3F-4360-3939-1C2DF727E8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14896632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我们来看表内查询功能。在表内查询界面，您可以通过顶部的下拉菜单，灵活选择查询方式和范围，比如按题名、责任者、文号等进行检索。同时，您还可以通过下方的选项，对档案的类型和附件状态进行筛选。设置好条件后，输入关键词点击搜索，就能快速定位到您需要的档案数据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本次培训到此结束，感谢大家的观看。如果在实际操作中遇到任何问题，欢迎随时与我们联系。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首先，我们来学习如何登录系统。系统的访问地址是https://dagl.lut.edu.cn，请大家记下这个地址。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系统提供两种登录方式：传统的账号密码登录和学校的统一身份认证登录。大家可以根据自己的习惯选择。需要注意的是，如果使用账号密码登录，账号和密码是区分大小写的，请务必输入正确。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登录系统后，我们首先来学习如何修改个人信息和密码，这是保障账号安全的重要操作。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同样在“用户”菜单下，选择“基本信息”，您可以在这里查看和修改您的个人资料，如姓名、联系方式等页面基本参数信息。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98C623-21F2-FA26-4EB6-2EDD6A8252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046BB15-EFB0-B35E-DEDB-A53C132EE49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8FA5AB-7507-475E-0B44-FED0A97F16F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2D772E7F-7E2E-AD66-2006-CF125D80BC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DB8A6F-C26C-330E-9633-B672C9138A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同样在“用户”菜单下，选择“基本信息”，您可以在这里查看和修改您的个人资料，如姓名、联系方式等页面基本参数信息。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6C5A5-109E-032C-E025-89FCE7B41E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02317A-582A-6901-47E5-298083CC33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  <p:extLst>
      <p:ext uri="{BB962C8B-B14F-4D97-AF65-F5344CB8AC3E}">
        <p14:creationId xmlns:p14="http://schemas.microsoft.com/office/powerpoint/2010/main" val="4157652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接下来，我们进入本次培训的核心内容：数据的录入与修改。这是档案管理工作中最基础也是最重要的环节。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 i="0" u="none" strike="noStrike"/>
            </a:lvl1pPr>
          </a:lstStyle>
          <a:p>
            <a:pPr indent="0" algn="l">
              <a:lnSpc>
                <a:spcPct val="100000"/>
              </a:lnSpc>
            </a:pPr>
            <a:r>
              <a:rPr lang="en-US" sz="1400" b="0" i="0" u="none" strike="noStrike">
                <a:solidFill>
                  <a:srgbClr val="000000"/>
                </a:solidFill>
              </a:rPr>
              <a:t>要录入数据，首先需要点击左侧导航栏的“档案收集”，在这里可以看到各部门的数据表。然后，点击页面上方的“新增”按钮，就可以开始添加新的案卷或文件数据了。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幻灯片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0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Shape 31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4" name="Shape 3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Shape 3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Shape 3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竖排文字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Shape 50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Shape 5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Shape 5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Shape 5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竖排标题与文本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15"/>
          <p:cNvSpPr txBox="1">
            <a:spLocks noGrp="1"/>
          </p:cNvSpPr>
          <p:nvPr>
            <p:ph type="title"/>
          </p:nvPr>
        </p:nvSpPr>
        <p:spPr>
          <a:xfrm rot="5400000">
            <a:off x="5350073" y="1467445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Shape 16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80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Shape 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Shape 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Shape 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5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9" name="Shape 5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0" name="Shape 5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Shape 5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Shape 5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节标题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59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Arial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Shape 60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Shape 6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Shape 6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两栏内容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Shape 10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2" name="Shape 11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3" name="Shape 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Shape 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5" name="Shape 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比较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Shape 3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9" name="Shape 3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0" name="Shape 3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1" name="Shape 3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Shape 4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3" name="Shape 4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Shape 4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仅标题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2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Shape 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Shape 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Shape 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Shape 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Shape 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内容与标题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43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Shape 44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Shape 45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58" name="Shape 4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Shape 4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Shape 4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图片与标题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24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Shape 25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Shape 26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Shape 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Shape 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Shape 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Arial"/>
              <a:buNone/>
              <a:defRPr sz="3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" name="Shape 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默认主题"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5748369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14.sv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svg"/><Relationship Id="rId5" Type="http://schemas.openxmlformats.org/officeDocument/2006/relationships/image" Target="../media/image25.svg"/><Relationship Id="rId4" Type="http://schemas.openxmlformats.org/officeDocument/2006/relationships/image" Target="../media/image24.sv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9.sv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32.png"/><Relationship Id="rId4" Type="http://schemas.openxmlformats.org/officeDocument/2006/relationships/image" Target="../media/image3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7.png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svg"/><Relationship Id="rId5" Type="http://schemas.openxmlformats.org/officeDocument/2006/relationships/image" Target="../media/image4.svg"/><Relationship Id="rId4" Type="http://schemas.openxmlformats.org/officeDocument/2006/relationships/image" Target="../media/image3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16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5.sv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5.svg"/><Relationship Id="rId5" Type="http://schemas.openxmlformats.org/officeDocument/2006/relationships/image" Target="../media/image16.svg"/><Relationship Id="rId4" Type="http://schemas.openxmlformats.org/officeDocument/2006/relationships/image" Target="../media/image54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30.sv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9.png"/><Relationship Id="rId5" Type="http://schemas.openxmlformats.org/officeDocument/2006/relationships/image" Target="../media/image58.svg"/><Relationship Id="rId4" Type="http://schemas.openxmlformats.org/officeDocument/2006/relationships/image" Target="../media/image16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png"/><Relationship Id="rId5" Type="http://schemas.openxmlformats.org/officeDocument/2006/relationships/image" Target="../media/image58.svg"/><Relationship Id="rId4" Type="http://schemas.openxmlformats.org/officeDocument/2006/relationships/image" Target="../media/image16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sv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.svg"/><Relationship Id="rId5" Type="http://schemas.openxmlformats.org/officeDocument/2006/relationships/image" Target="../media/image66.sv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14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1016000" y="2286000"/>
            <a:ext cx="1016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zh-CN" altLang="en-US" sz="3600" b="1" i="0" u="none" strike="noStrike" dirty="0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江苏</a:t>
            </a:r>
            <a:r>
              <a:rPr lang="en-US" sz="3600" b="1" i="0" u="none" strike="noStrike" dirty="0" err="1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理工</a:t>
            </a:r>
            <a:r>
              <a:rPr lang="zh-CN" altLang="en-US" sz="3600" b="1" i="0" u="none" strike="noStrike" dirty="0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学院</a:t>
            </a:r>
            <a:r>
              <a:rPr lang="en-US" sz="3600" b="1" i="0" u="none" strike="noStrike" dirty="0" err="1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数字档案管理软件</a:t>
            </a:r>
            <a:endParaRPr lang="en-US" sz="1100" dirty="0"/>
          </a:p>
        </p:txBody>
      </p:sp>
      <p:sp>
        <p:nvSpPr>
          <p:cNvPr id="4" name="AutoShape 4"/>
          <p:cNvSpPr/>
          <p:nvPr/>
        </p:nvSpPr>
        <p:spPr>
          <a:xfrm>
            <a:off x="1016000" y="31115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0" i="0" u="none" strike="noStrike" dirty="0" err="1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兼职档案员</a:t>
            </a:r>
            <a:r>
              <a:rPr lang="zh-CN" altLang="en-US" sz="2400" b="0" i="0" u="none" strike="noStrike" dirty="0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操作培训</a:t>
            </a:r>
            <a:endParaRPr lang="en-US" sz="1100" dirty="0"/>
          </a:p>
        </p:txBody>
      </p:sp>
      <p:cxnSp>
        <p:nvCxnSpPr>
          <p:cNvPr id="5" name="Connector 5"/>
          <p:cNvCxnSpPr/>
          <p:nvPr/>
        </p:nvCxnSpPr>
        <p:spPr>
          <a:xfrm rot="-34376">
            <a:off x="5461032" y="3803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25400" cap="flat" cmpd="sng">
            <a:solidFill>
              <a:srgbClr val="007BFF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AutoShape 6"/>
          <p:cNvSpPr/>
          <p:nvPr/>
        </p:nvSpPr>
        <p:spPr>
          <a:xfrm>
            <a:off x="1016000" y="5715000"/>
            <a:ext cx="1016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 dirty="0" err="1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南京朗环信息技术有限公司</a:t>
            </a:r>
            <a:r>
              <a:rPr lang="en-US" sz="1400" b="0" i="0" u="none" strike="noStrike" dirty="0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 | 2026年5月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03 数据录入与修改 - 添加案卷 (1)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397000"/>
            <a:ext cx="5207000" cy="4826000"/>
          </a:xfrm>
          <a:prstGeom prst="roundRect">
            <a:avLst>
              <a:gd name="adj" fmla="val 263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651000"/>
            <a:ext cx="304800" cy="3048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397000" y="16256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操作步骤与录入项说明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2032000"/>
            <a:ext cx="4699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点击左上角“添加案卷”按钮进入右图界面，需依次填写以下14项信息：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9291">
            <a:off x="1016009" y="2597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9ECE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2794000"/>
            <a:ext cx="254000" cy="2540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333500" y="2768600"/>
            <a:ext cx="2159000" cy="254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343A40"/>
              </a:buClr>
              <a:buChar char="•"/>
              <a:defRPr/>
            </a:pPr>
            <a:r>
              <a:rPr lang="en-US" sz="1400" b="0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一级目录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343A40"/>
              </a:buClr>
              <a:buChar char="•"/>
            </a:pPr>
            <a:r>
              <a:rPr lang="en-US" sz="1400" b="0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二级目录</a:t>
            </a:r>
          </a:p>
          <a:p>
            <a:pPr marL="177800" indent="-177800" algn="l">
              <a:lnSpc>
                <a:spcPct val="125000"/>
              </a:lnSpc>
              <a:buClr>
                <a:srgbClr val="343A40"/>
              </a:buClr>
              <a:buChar char="•"/>
            </a:pPr>
            <a:r>
              <a:rPr lang="en-US" sz="1400" b="0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三级目录</a:t>
            </a:r>
          </a:p>
          <a:p>
            <a:pPr marL="177800" indent="-177800" algn="l">
              <a:lnSpc>
                <a:spcPct val="125000"/>
              </a:lnSpc>
              <a:buClr>
                <a:srgbClr val="343A40"/>
              </a:buClr>
              <a:buChar char="•"/>
            </a:pPr>
            <a:r>
              <a:rPr lang="en-US" sz="1400" b="0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信息分类号</a:t>
            </a:r>
          </a:p>
          <a:p>
            <a:pPr marL="177800" indent="-177800" algn="l">
              <a:lnSpc>
                <a:spcPct val="125000"/>
              </a:lnSpc>
              <a:buClr>
                <a:srgbClr val="343A40"/>
              </a:buClr>
              <a:buChar char="•"/>
            </a:pPr>
            <a:r>
              <a:rPr lang="en-US" sz="1400" b="0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档案馆室代号</a:t>
            </a:r>
          </a:p>
          <a:p>
            <a:pPr marL="177800" indent="-177800" algn="l">
              <a:lnSpc>
                <a:spcPct val="125000"/>
              </a:lnSpc>
              <a:buClr>
                <a:srgbClr val="343A40"/>
              </a:buClr>
              <a:buChar char="•"/>
            </a:pPr>
            <a:r>
              <a:rPr lang="en-US" sz="1400" b="0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全宗号</a:t>
            </a:r>
          </a:p>
          <a:p>
            <a:pPr marL="177800" indent="-177800" algn="l">
              <a:lnSpc>
                <a:spcPct val="125000"/>
              </a:lnSpc>
              <a:buClr>
                <a:srgbClr val="343A40"/>
              </a:buClr>
              <a:buChar char="•"/>
            </a:pPr>
            <a:r>
              <a:rPr lang="en-US" sz="1400" b="0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实体分类号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9000" y="2794000"/>
            <a:ext cx="254000" cy="2540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3746500" y="2768600"/>
            <a:ext cx="2032000" cy="254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marL="177800" indent="-177800" algn="l">
              <a:lnSpc>
                <a:spcPct val="125000"/>
              </a:lnSpc>
              <a:buClr>
                <a:srgbClr val="343A40"/>
              </a:buClr>
              <a:buChar char="•"/>
              <a:defRPr/>
            </a:pPr>
            <a:r>
              <a:rPr lang="en-US" sz="1400" b="0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案卷号</a:t>
            </a:r>
            <a:endParaRPr lang="en-US" sz="1100"/>
          </a:p>
          <a:p>
            <a:pPr marL="177800" indent="-177800" algn="l">
              <a:lnSpc>
                <a:spcPct val="125000"/>
              </a:lnSpc>
              <a:buClr>
                <a:srgbClr val="343A40"/>
              </a:buClr>
              <a:buChar char="•"/>
            </a:pPr>
            <a:r>
              <a:rPr lang="en-US" sz="1400" b="0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文件号</a:t>
            </a:r>
          </a:p>
          <a:p>
            <a:pPr marL="177800" indent="-177800" algn="l">
              <a:lnSpc>
                <a:spcPct val="125000"/>
              </a:lnSpc>
              <a:buClr>
                <a:srgbClr val="343A40"/>
              </a:buClr>
              <a:buChar char="•"/>
            </a:pPr>
            <a:r>
              <a:rPr lang="en-US" sz="1400" b="0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密级</a:t>
            </a:r>
          </a:p>
          <a:p>
            <a:pPr marL="177800" indent="-177800" algn="l">
              <a:lnSpc>
                <a:spcPct val="125000"/>
              </a:lnSpc>
              <a:buClr>
                <a:srgbClr val="343A40"/>
              </a:buClr>
              <a:buChar char="•"/>
            </a:pPr>
            <a:r>
              <a:rPr lang="en-US" sz="1400" b="0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保管期</a:t>
            </a:r>
          </a:p>
          <a:p>
            <a:pPr marL="177800" indent="-177800" algn="l">
              <a:lnSpc>
                <a:spcPct val="125000"/>
              </a:lnSpc>
              <a:buClr>
                <a:srgbClr val="343A40"/>
              </a:buClr>
              <a:buChar char="•"/>
            </a:pPr>
            <a:r>
              <a:rPr lang="en-US" sz="1400" b="0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责任者</a:t>
            </a:r>
          </a:p>
          <a:p>
            <a:pPr marL="177800" indent="-177800" algn="l">
              <a:lnSpc>
                <a:spcPct val="125000"/>
              </a:lnSpc>
              <a:buClr>
                <a:srgbClr val="343A40"/>
              </a:buClr>
              <a:buChar char="•"/>
            </a:pPr>
            <a:r>
              <a:rPr lang="en-US" sz="1400" b="0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正题名</a:t>
            </a:r>
          </a:p>
          <a:p>
            <a:pPr marL="177800" indent="-177800" algn="l">
              <a:lnSpc>
                <a:spcPct val="125000"/>
              </a:lnSpc>
              <a:buClr>
                <a:srgbClr val="343A40"/>
              </a:buClr>
              <a:buChar char="•"/>
            </a:pPr>
            <a:r>
              <a:rPr lang="en-US" sz="1400" b="0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副题名</a:t>
            </a:r>
          </a:p>
        </p:txBody>
      </p:sp>
      <p:sp>
        <p:nvSpPr>
          <p:cNvPr id="12" name="AutoShape 12"/>
          <p:cNvSpPr/>
          <p:nvPr/>
        </p:nvSpPr>
        <p:spPr>
          <a:xfrm>
            <a:off x="6223000" y="1397000"/>
            <a:ext cx="5207000" cy="4826000"/>
          </a:xfrm>
          <a:prstGeom prst="roundRect">
            <a:avLst>
              <a:gd name="adj" fmla="val 263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7000" y="1651000"/>
            <a:ext cx="304800" cy="3048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6858000" y="16256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操作界面截图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477000" y="3873500"/>
            <a:ext cx="2286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图1：添加案卷按钮位置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8890000" y="3873500"/>
            <a:ext cx="2286000" cy="254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图2：案卷录入界面</a:t>
            </a:r>
            <a:endParaRPr lang="en-US" sz="1100"/>
          </a:p>
        </p:txBody>
      </p:sp>
      <p:sp>
        <p:nvSpPr>
          <p:cNvPr id="19" name="AutoShape 19"/>
          <p:cNvSpPr/>
          <p:nvPr/>
        </p:nvSpPr>
        <p:spPr>
          <a:xfrm>
            <a:off x="6477000" y="4254500"/>
            <a:ext cx="4699000" cy="1714500"/>
          </a:xfrm>
          <a:prstGeom prst="roundRect">
            <a:avLst>
              <a:gd name="adj" fmla="val 7407"/>
            </a:avLst>
          </a:prstGeom>
          <a:solidFill>
            <a:srgbClr val="F1F3F5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7500" y="4419600"/>
            <a:ext cx="254000" cy="254000"/>
          </a:xfrm>
          <a:prstGeom prst="rect">
            <a:avLst/>
          </a:prstGeom>
        </p:spPr>
      </p:pic>
      <p:sp>
        <p:nvSpPr>
          <p:cNvPr id="21" name="AutoShape 21"/>
          <p:cNvSpPr/>
          <p:nvPr/>
        </p:nvSpPr>
        <p:spPr>
          <a:xfrm>
            <a:off x="6985000" y="4381500"/>
            <a:ext cx="40005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关键提示：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1. 目录层级需严格按照分类方案填写。</a:t>
            </a:r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2. 档号相关字段（实体分类号、案卷号等）是检索的核心，务必准确。</a:t>
            </a:r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3. 正题名应简明扼要地概括案卷内容。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EEAF2A7B-05FB-75D1-4D85-E8D7F66352C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5460" y="2096944"/>
            <a:ext cx="1860040" cy="182591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A8DFF832-C32D-F615-140C-5B302F74DCC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24049" y="2186884"/>
            <a:ext cx="2827401" cy="16866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03 数据录入与修改 - 添加案卷 (2)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5207000" cy="4699000"/>
          </a:xfrm>
          <a:prstGeom prst="roundRect">
            <a:avLst>
              <a:gd name="adj" fmla="val 270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778000"/>
            <a:ext cx="304800" cy="3048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397000" y="17526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后续录入项 (15-26项)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2222500"/>
            <a:ext cx="1524000" cy="406400"/>
          </a:xfrm>
          <a:prstGeom prst="roundRect">
            <a:avLst>
              <a:gd name="adj" fmla="val 15625"/>
            </a:avLst>
          </a:prstGeom>
          <a:solidFill>
            <a:srgbClr val="007BFF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附注 / 页数 / 页号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2667000" y="2222500"/>
            <a:ext cx="1524000" cy="406400"/>
          </a:xfrm>
          <a:prstGeom prst="roundRect">
            <a:avLst>
              <a:gd name="adj" fmla="val 15625"/>
            </a:avLst>
          </a:prstGeom>
          <a:solidFill>
            <a:srgbClr val="007BFF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单位 / 存址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1016000" y="2692400"/>
            <a:ext cx="1524000" cy="406400"/>
          </a:xfrm>
          <a:prstGeom prst="roundRect">
            <a:avLst>
              <a:gd name="adj" fmla="val 15625"/>
            </a:avLst>
          </a:prstGeom>
          <a:solidFill>
            <a:srgbClr val="007BFF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主题词 / 文号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2667000" y="2692400"/>
            <a:ext cx="1524000" cy="406400"/>
          </a:xfrm>
          <a:prstGeom prst="roundRect">
            <a:avLst>
              <a:gd name="adj" fmla="val 15625"/>
            </a:avLst>
          </a:prstGeom>
          <a:solidFill>
            <a:srgbClr val="007BFF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载体 / 文本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016000" y="3162300"/>
            <a:ext cx="1524000" cy="406400"/>
          </a:xfrm>
          <a:prstGeom prst="roundRect">
            <a:avLst>
              <a:gd name="adj" fmla="val 15625"/>
            </a:avLst>
          </a:prstGeom>
          <a:solidFill>
            <a:srgbClr val="007BFF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归档份数 / 附件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2667000" y="3162300"/>
            <a:ext cx="1524000" cy="406400"/>
          </a:xfrm>
          <a:prstGeom prst="roundRect">
            <a:avLst>
              <a:gd name="adj" fmla="val 15625"/>
            </a:avLst>
          </a:prstGeom>
          <a:solidFill>
            <a:srgbClr val="007BFF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输入员</a:t>
            </a:r>
            <a:endParaRPr lang="en-US" sz="1100"/>
          </a:p>
        </p:txBody>
      </p:sp>
      <p:cxnSp>
        <p:nvCxnSpPr>
          <p:cNvPr id="12" name="Connector 12"/>
          <p:cNvCxnSpPr/>
          <p:nvPr/>
        </p:nvCxnSpPr>
        <p:spPr>
          <a:xfrm rot="-9291">
            <a:off x="1016009" y="3740150"/>
            <a:ext cx="4699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9ECE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3937000"/>
            <a:ext cx="304800" cy="3048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397000" y="3911600"/>
            <a:ext cx="4318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FF9800"/>
                </a:solidFill>
                <a:latin typeface="Noto Sans SC"/>
                <a:ea typeface="Noto Sans SC"/>
                <a:cs typeface="Noto Sans SC"/>
                <a:sym typeface="Noto Sans SC"/>
              </a:rPr>
              <a:t>关键注意事项</a:t>
            </a:r>
            <a:endParaRPr lang="en-US" sz="110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4381500"/>
            <a:ext cx="203200" cy="203200"/>
          </a:xfrm>
          <a:prstGeom prst="rect">
            <a:avLst/>
          </a:prstGeom>
        </p:spPr>
      </p:pic>
      <p:sp>
        <p:nvSpPr>
          <p:cNvPr id="16" name="AutoShape 16"/>
          <p:cNvSpPr/>
          <p:nvPr/>
        </p:nvSpPr>
        <p:spPr>
          <a:xfrm>
            <a:off x="1270000" y="4343400"/>
            <a:ext cx="4445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495057"/>
                </a:solidFill>
                <a:latin typeface="Noto Sans SC"/>
                <a:ea typeface="Noto Sans SC"/>
                <a:cs typeface="Noto Sans SC"/>
                <a:sym typeface="Noto Sans SC"/>
              </a:rPr>
              <a:t>带“★”标记的项目为必填项，需完整填写</a:t>
            </a:r>
            <a:endParaRPr lang="en-US" sz="1100"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4673600"/>
            <a:ext cx="203200" cy="203200"/>
          </a:xfrm>
          <a:prstGeom prst="rect">
            <a:avLst/>
          </a:prstGeom>
        </p:spPr>
      </p:pic>
      <p:sp>
        <p:nvSpPr>
          <p:cNvPr id="18" name="AutoShape 18"/>
          <p:cNvSpPr/>
          <p:nvPr/>
        </p:nvSpPr>
        <p:spPr>
          <a:xfrm>
            <a:off x="1270000" y="4635500"/>
            <a:ext cx="4445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495057"/>
                </a:solidFill>
                <a:latin typeface="Noto Sans SC"/>
                <a:ea typeface="Noto Sans SC"/>
                <a:cs typeface="Noto Sans SC"/>
                <a:sym typeface="Noto Sans SC"/>
              </a:rPr>
              <a:t>一级目录、年度字段需为半角4位阿拉伯数字</a:t>
            </a:r>
            <a:endParaRPr lang="en-US" sz="1100"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4965700"/>
            <a:ext cx="203200" cy="203200"/>
          </a:xfrm>
          <a:prstGeom prst="rect">
            <a:avLst/>
          </a:prstGeom>
        </p:spPr>
      </p:pic>
      <p:sp>
        <p:nvSpPr>
          <p:cNvPr id="20" name="AutoShape 20"/>
          <p:cNvSpPr/>
          <p:nvPr/>
        </p:nvSpPr>
        <p:spPr>
          <a:xfrm>
            <a:off x="1270000" y="4927600"/>
            <a:ext cx="4445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495057"/>
                </a:solidFill>
                <a:latin typeface="Noto Sans SC"/>
                <a:ea typeface="Noto Sans SC"/>
                <a:cs typeface="Noto Sans SC"/>
                <a:sym typeface="Noto Sans SC"/>
              </a:rPr>
              <a:t>二级目录、目录号中的字母需为半角大写</a:t>
            </a:r>
            <a:endParaRPr lang="en-US" sz="1100"/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5257800"/>
            <a:ext cx="203200" cy="203200"/>
          </a:xfrm>
          <a:prstGeom prst="rect">
            <a:avLst/>
          </a:prstGeom>
        </p:spPr>
      </p:pic>
      <p:sp>
        <p:nvSpPr>
          <p:cNvPr id="22" name="AutoShape 22"/>
          <p:cNvSpPr/>
          <p:nvPr/>
        </p:nvSpPr>
        <p:spPr>
          <a:xfrm>
            <a:off x="1270000" y="5219700"/>
            <a:ext cx="4445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495057"/>
                </a:solidFill>
                <a:latin typeface="Noto Sans SC"/>
                <a:ea typeface="Noto Sans SC"/>
                <a:cs typeface="Noto Sans SC"/>
                <a:sym typeface="Noto Sans SC"/>
              </a:rPr>
              <a:t>文件页数必须准确无误，确保与实际相符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6223000" y="1524000"/>
            <a:ext cx="5207000" cy="4699000"/>
          </a:xfrm>
          <a:prstGeom prst="roundRect">
            <a:avLst>
              <a:gd name="adj" fmla="val 270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6" name="图片 25">
            <a:extLst>
              <a:ext uri="{FF2B5EF4-FFF2-40B4-BE49-F238E27FC236}">
                <a16:creationId xmlns:a16="http://schemas.microsoft.com/office/drawing/2014/main" id="{ADABDE48-6144-C90B-ABB2-2B91393DC4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6856" y="2574290"/>
            <a:ext cx="4699144" cy="280315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03 数据录入与修改 - 添加文件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50800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905000"/>
            <a:ext cx="304800" cy="3048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397000" y="18796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操作步骤：入口与流程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2349500"/>
            <a:ext cx="457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在系统主界面点击“新增”菜单，选择“添加文件”按钮，即可进入右图所示的录入界面。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096000" y="1651000"/>
            <a:ext cx="53340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50000" y="1905000"/>
            <a:ext cx="304800" cy="3048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6731000" y="1879600"/>
            <a:ext cx="4445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录入界面：字段填写规范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350000" y="2349500"/>
            <a:ext cx="4826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录入字段与案卷基本一致，包含目录信息、档号信息（全宗号、实体分类号等）及文件基本信息，请准确填写。</a:t>
            </a:r>
            <a:endParaRPr lang="en-US" sz="1100"/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1E00C9F3-E0DC-DBBC-203E-565713FE5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5325" y="3251200"/>
            <a:ext cx="4675349" cy="269296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E43BB00-7636-9FF2-8305-97F43787F4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77366" y="3148340"/>
            <a:ext cx="2952865" cy="289868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03 数据录入与修改 - 批量导入 (1)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4572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7780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24000" y="17780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步骤一：选择功能并下载模板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2222500"/>
            <a:ext cx="4202545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 dirty="0" err="1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在“新增”菜单中点击“批量导入”按钮，进入上传界面后，点击“下载模板”获取系统标准格式的Excel文件</a:t>
            </a:r>
            <a:r>
              <a:rPr lang="en-US" sz="1400" b="0" i="0" u="none" strike="noStrike" dirty="0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</p:txBody>
      </p:sp>
      <p:sp>
        <p:nvSpPr>
          <p:cNvPr id="7" name="AutoShape 7"/>
          <p:cNvSpPr/>
          <p:nvPr/>
        </p:nvSpPr>
        <p:spPr>
          <a:xfrm>
            <a:off x="762000" y="3937000"/>
            <a:ext cx="4572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41910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524000" y="41910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步骤二：按规范录入数据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016000" y="4635500"/>
            <a:ext cx="4202545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 dirty="0" err="1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打开下载的Excel模板，严格按照模板中的列标题（特别是带</a:t>
            </a:r>
            <a:r>
              <a:rPr lang="en-US" sz="1400" b="0" i="0" u="none" strike="noStrike" dirty="0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*</a:t>
            </a:r>
            <a:r>
              <a:rPr lang="en-US" sz="1400" b="0" i="0" u="none" strike="noStrike" dirty="0" err="1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号的必填项）整理并录入需要导入的数据</a:t>
            </a:r>
            <a:r>
              <a:rPr lang="en-US" sz="1400" b="0" i="0" u="none" strike="noStrike" dirty="0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 t="12495" b="12495"/>
          <a:stretch>
            <a:fillRect/>
          </a:stretch>
        </p:blipFill>
        <p:spPr>
          <a:xfrm>
            <a:off x="5588000" y="3912755"/>
            <a:ext cx="6382327" cy="2583323"/>
          </a:xfrm>
          <a:prstGeom prst="roundRect">
            <a:avLst>
              <a:gd name="adj" fmla="val 5882"/>
            </a:avLst>
          </a:prstGeom>
          <a:noFill/>
          <a:ln w="25400" cap="flat" cmpd="sng">
            <a:noFill/>
            <a:prstDash val="solid"/>
            <a:round/>
          </a:ln>
          <a:effectLst>
            <a:outerShdw blurRad="101600" dist="50800" dir="2700000" algn="tl" rotWithShape="0">
              <a:srgbClr val="000000">
                <a:alpha val="10000"/>
              </a:srgbClr>
            </a:outerShdw>
          </a:effectLst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3294F82-2D8D-E377-3358-A86D6C25EF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6814" y="1725480"/>
            <a:ext cx="3772335" cy="193327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96F2E7B2-59A8-7C36-0497-1934CA1FBD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9122" y="1545757"/>
            <a:ext cx="2257759" cy="221633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03 数据录入与修改 - 批量导入 (2)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5080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9050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24000" y="1905000"/>
            <a:ext cx="4064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系统自动检测数据完整性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9549">
            <a:off x="1016009" y="2406650"/>
            <a:ext cx="457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9ECE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1016000" y="2540000"/>
            <a:ext cx="457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上传文件后，系统会自动对数据进行多维度校验。若检测不通过，系统会明确提示具体问题所在，方便您快速定位修正。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762000" y="4064000"/>
            <a:ext cx="5080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4318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524000" y="4318000"/>
            <a:ext cx="4064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确认并完成数据导入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-9549">
            <a:off x="1016009" y="4819650"/>
            <a:ext cx="457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9ECE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AutoShape 12"/>
          <p:cNvSpPr/>
          <p:nvPr/>
        </p:nvSpPr>
        <p:spPr>
          <a:xfrm>
            <a:off x="1016000" y="4953000"/>
            <a:ext cx="4572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数据检测无误后，点击“导入”按钮。系统将执行数据写入操作，完成大批量数据的快速录入，提升工作效率。</a:t>
            </a:r>
            <a:endParaRPr lang="en-US" sz="110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 t="21102" b="21102"/>
          <a:stretch>
            <a:fillRect/>
          </a:stretch>
        </p:blipFill>
        <p:spPr>
          <a:xfrm>
            <a:off x="6096000" y="1651000"/>
            <a:ext cx="5334000" cy="2159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000000">
                <a:alpha val="10000"/>
              </a:srgbClr>
            </a:outerShdw>
          </a:effec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t="21020" b="21020"/>
          <a:stretch>
            <a:fillRect/>
          </a:stretch>
        </p:blipFill>
        <p:spPr>
          <a:xfrm>
            <a:off x="6096000" y="4064000"/>
            <a:ext cx="5334000" cy="2159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  <a:effectLst>
            <a:outerShdw blurRad="101600" dist="50800" dir="5400000" algn="tl" rotWithShape="0">
              <a:srgbClr val="000000">
                <a:alpha val="1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03 数据录入与修改 - 修改与删除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5080000" cy="2349500"/>
          </a:xfrm>
          <a:prstGeom prst="roundRect">
            <a:avLst>
              <a:gd name="adj" fmla="val 540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778000"/>
            <a:ext cx="355600" cy="355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473200" y="17526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数据修改流程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9549">
            <a:off x="1016009" y="2216150"/>
            <a:ext cx="4572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9ECE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1016000" y="2349500"/>
            <a:ext cx="457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495057"/>
                </a:solidFill>
                <a:latin typeface="Noto Sans SC"/>
                <a:ea typeface="Noto Sans SC"/>
                <a:cs typeface="Noto Sans SC"/>
                <a:sym typeface="Noto Sans SC"/>
              </a:rPr>
              <a:t>1. 鼠标左击所要编辑案卷或文件右端的编辑图标。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495057"/>
                </a:solidFill>
                <a:latin typeface="Noto Sans SC"/>
                <a:ea typeface="Noto Sans SC"/>
                <a:cs typeface="Noto Sans SC"/>
                <a:sym typeface="Noto Sans SC"/>
              </a:rPr>
              <a:t>2. 进入编辑界面修改内容，完成后点击“保存”按钮。</a:t>
            </a:r>
          </a:p>
        </p:txBody>
      </p:sp>
      <p:sp>
        <p:nvSpPr>
          <p:cNvPr id="8" name="AutoShape 8"/>
          <p:cNvSpPr/>
          <p:nvPr/>
        </p:nvSpPr>
        <p:spPr>
          <a:xfrm>
            <a:off x="762000" y="4127500"/>
            <a:ext cx="5080000" cy="2349500"/>
          </a:xfrm>
          <a:prstGeom prst="roundRect">
            <a:avLst>
              <a:gd name="adj" fmla="val 540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4381500"/>
            <a:ext cx="355600" cy="3556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1473200" y="43561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数据删除与回收站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-9549">
            <a:off x="1016009" y="4819650"/>
            <a:ext cx="4572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9ECE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AutoShape 12"/>
          <p:cNvSpPr/>
          <p:nvPr/>
        </p:nvSpPr>
        <p:spPr>
          <a:xfrm>
            <a:off x="1016000" y="4953000"/>
            <a:ext cx="457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495057"/>
                </a:solidFill>
                <a:latin typeface="Noto Sans SC"/>
                <a:ea typeface="Noto Sans SC"/>
                <a:cs typeface="Noto Sans SC"/>
                <a:sym typeface="Noto Sans SC"/>
              </a:rPr>
              <a:t>1. 目录删除后会自动进入回收站，防止误删。</a:t>
            </a:r>
            <a:endParaRPr lang="en-US" sz="110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>
                <a:solidFill>
                  <a:srgbClr val="495057"/>
                </a:solidFill>
                <a:latin typeface="Noto Sans SC"/>
                <a:ea typeface="Noto Sans SC"/>
                <a:cs typeface="Noto Sans SC"/>
                <a:sym typeface="Noto Sans SC"/>
              </a:rPr>
              <a:t>2. 如需恢复或者彻底删除，可以在回收站中进行操作。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 l="14000" r="14000"/>
          <a:stretch>
            <a:fillRect/>
          </a:stretch>
        </p:blipFill>
        <p:spPr>
          <a:xfrm>
            <a:off x="6096000" y="1524000"/>
            <a:ext cx="5334000" cy="1524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/>
          <a:srcRect t="27726" b="27726"/>
          <a:stretch>
            <a:fillRect/>
          </a:stretch>
        </p:blipFill>
        <p:spPr>
          <a:xfrm>
            <a:off x="6096000" y="3238500"/>
            <a:ext cx="5334000" cy="1524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/>
          <a:srcRect t="6935" b="6935"/>
          <a:stretch>
            <a:fillRect/>
          </a:stretch>
        </p:blipFill>
        <p:spPr>
          <a:xfrm>
            <a:off x="6096000" y="4953000"/>
            <a:ext cx="5334000" cy="1524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E0F74-8B4F-D628-A513-769F7393F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E513C737-C649-CECF-7961-EFC7F339D120}"/>
              </a:ext>
            </a:extLst>
          </p:cNvPr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03 数据录入与修改 - 修改与删除</a:t>
            </a:r>
            <a:endParaRPr lang="en-US" sz="110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250ECAA4-69B7-9E12-B8D2-6FAEDCDC452E}"/>
              </a:ext>
            </a:extLst>
          </p:cNvPr>
          <p:cNvSpPr/>
          <p:nvPr/>
        </p:nvSpPr>
        <p:spPr>
          <a:xfrm>
            <a:off x="762000" y="1524000"/>
            <a:ext cx="5080000" cy="2349500"/>
          </a:xfrm>
          <a:prstGeom prst="roundRect">
            <a:avLst>
              <a:gd name="adj" fmla="val 540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19D8745-8D89-844C-791E-23BC782F81E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778000"/>
            <a:ext cx="355600" cy="355600"/>
          </a:xfrm>
          <a:prstGeom prst="rect">
            <a:avLst/>
          </a:prstGeom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FE4C0BAD-5D1A-EE73-5B2E-79F2AB4C8A04}"/>
              </a:ext>
            </a:extLst>
          </p:cNvPr>
          <p:cNvSpPr/>
          <p:nvPr/>
        </p:nvSpPr>
        <p:spPr>
          <a:xfrm>
            <a:off x="1473200" y="17526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zh-CN" altLang="en-US" sz="1800" b="1" i="0" u="none" strike="noStrike" dirty="0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批量</a:t>
            </a:r>
            <a:r>
              <a:rPr lang="en-US" sz="1800" b="1" i="0" u="none" strike="noStrike" dirty="0" err="1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数据修改流程</a:t>
            </a:r>
            <a:endParaRPr lang="en-US" sz="1100" dirty="0"/>
          </a:p>
        </p:txBody>
      </p:sp>
      <p:cxnSp>
        <p:nvCxnSpPr>
          <p:cNvPr id="6" name="Connector 6">
            <a:extLst>
              <a:ext uri="{FF2B5EF4-FFF2-40B4-BE49-F238E27FC236}">
                <a16:creationId xmlns:a16="http://schemas.microsoft.com/office/drawing/2014/main" id="{9D9B7772-18B6-7AFE-F8CE-7CE474A76C3E}"/>
              </a:ext>
            </a:extLst>
          </p:cNvPr>
          <p:cNvCxnSpPr/>
          <p:nvPr/>
        </p:nvCxnSpPr>
        <p:spPr>
          <a:xfrm rot="-9549">
            <a:off x="1016009" y="2216150"/>
            <a:ext cx="4572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9ECE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utoShape 7">
            <a:extLst>
              <a:ext uri="{FF2B5EF4-FFF2-40B4-BE49-F238E27FC236}">
                <a16:creationId xmlns:a16="http://schemas.microsoft.com/office/drawing/2014/main" id="{4F382485-1C11-6DD1-3ABE-4F0D34BE0249}"/>
              </a:ext>
            </a:extLst>
          </p:cNvPr>
          <p:cNvSpPr/>
          <p:nvPr/>
        </p:nvSpPr>
        <p:spPr>
          <a:xfrm>
            <a:off x="1016000" y="2349500"/>
            <a:ext cx="457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 dirty="0">
                <a:solidFill>
                  <a:srgbClr val="495057"/>
                </a:solidFill>
                <a:latin typeface="Noto Sans SC"/>
                <a:ea typeface="Noto Sans SC"/>
                <a:cs typeface="Noto Sans SC"/>
                <a:sym typeface="Noto Sans SC"/>
              </a:rPr>
              <a:t>1. </a:t>
            </a:r>
            <a:r>
              <a:rPr lang="en-US" sz="1400" b="0" i="0" u="none" strike="noStrike" dirty="0" err="1">
                <a:solidFill>
                  <a:srgbClr val="495057"/>
                </a:solidFill>
                <a:latin typeface="Noto Sans SC"/>
                <a:ea typeface="Noto Sans SC"/>
                <a:cs typeface="Noto Sans SC"/>
                <a:sym typeface="Noto Sans SC"/>
              </a:rPr>
              <a:t>鼠标</a:t>
            </a:r>
            <a:r>
              <a:rPr lang="zh-CN" altLang="en-US" sz="1400" b="0" i="0" u="none" strike="noStrike" dirty="0">
                <a:solidFill>
                  <a:srgbClr val="495057"/>
                </a:solidFill>
                <a:latin typeface="Noto Sans SC"/>
                <a:ea typeface="Noto Sans SC"/>
                <a:cs typeface="Noto Sans SC"/>
                <a:sym typeface="Noto Sans SC"/>
              </a:rPr>
              <a:t>上方数据操作</a:t>
            </a:r>
            <a:r>
              <a:rPr lang="en-US" altLang="zh-CN" sz="1400" b="0" i="0" u="none" strike="noStrike" dirty="0">
                <a:solidFill>
                  <a:srgbClr val="495057"/>
                </a:solidFill>
                <a:latin typeface="Noto Sans SC"/>
                <a:ea typeface="Noto Sans SC"/>
                <a:cs typeface="Noto Sans SC"/>
                <a:sym typeface="Noto Sans SC"/>
              </a:rPr>
              <a:t>-</a:t>
            </a:r>
            <a:r>
              <a:rPr lang="zh-CN" altLang="en-US" sz="1400" b="0" i="0" u="none" strike="noStrike" dirty="0">
                <a:solidFill>
                  <a:srgbClr val="495057"/>
                </a:solidFill>
                <a:latin typeface="Noto Sans SC"/>
                <a:ea typeface="Noto Sans SC"/>
                <a:cs typeface="Noto Sans SC"/>
                <a:sym typeface="Noto Sans SC"/>
              </a:rPr>
              <a:t>批量修改</a:t>
            </a:r>
            <a:r>
              <a:rPr lang="en-US" sz="1400" b="0" i="0" u="none" strike="noStrike" dirty="0">
                <a:solidFill>
                  <a:srgbClr val="495057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  <a:p>
            <a:pPr indent="0" algn="l">
              <a:lnSpc>
                <a:spcPct val="125000"/>
              </a:lnSpc>
            </a:pPr>
            <a:r>
              <a:rPr lang="en-US" sz="1400" b="0" i="0" u="none" strike="noStrike" dirty="0">
                <a:solidFill>
                  <a:srgbClr val="495057"/>
                </a:solidFill>
                <a:latin typeface="Noto Sans SC"/>
                <a:ea typeface="Noto Sans SC"/>
                <a:cs typeface="Noto Sans SC"/>
                <a:sym typeface="Noto Sans SC"/>
              </a:rPr>
              <a:t>2. </a:t>
            </a:r>
            <a:r>
              <a:rPr lang="zh-CN" altLang="en-US" sz="1400" b="0" i="0" u="none" strike="noStrike" dirty="0">
                <a:solidFill>
                  <a:srgbClr val="495057"/>
                </a:solidFill>
                <a:latin typeface="Noto Sans SC"/>
                <a:ea typeface="Noto Sans SC"/>
                <a:cs typeface="Noto Sans SC"/>
                <a:sym typeface="Noto Sans SC"/>
              </a:rPr>
              <a:t>进入批量修改页面后，可进行数据修改、文件排序等操作</a:t>
            </a:r>
            <a:r>
              <a:rPr lang="en-US" sz="1400" b="0" i="0" u="none" strike="noStrike" dirty="0">
                <a:solidFill>
                  <a:srgbClr val="495057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5C4C1285-375E-012C-76E3-FBD9210F4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0544" y="1660397"/>
            <a:ext cx="6001456" cy="2213103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B1012D7-503A-71CF-6416-88F011A19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8400" y="3996954"/>
            <a:ext cx="5502745" cy="2401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2655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82000" y="0"/>
            <a:ext cx="3810000" cy="6858000"/>
          </a:xfrm>
          <a:prstGeom prst="roundRect">
            <a:avLst>
              <a:gd name="adj" fmla="val 0"/>
            </a:avLst>
          </a:prstGeom>
          <a:solidFill>
            <a:srgbClr val="007BFF">
              <a:alpha val="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762000" y="1778000"/>
            <a:ext cx="5080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80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04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 rot="-42969">
            <a:off x="762040" y="3168650"/>
            <a:ext cx="1016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50800" cap="flat" cmpd="sng">
            <a:solidFill>
              <a:srgbClr val="007BFF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" name="AutoShape 5"/>
          <p:cNvSpPr/>
          <p:nvPr/>
        </p:nvSpPr>
        <p:spPr>
          <a:xfrm>
            <a:off x="762000" y="3429000"/>
            <a:ext cx="635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附件上传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762000" y="4127500"/>
            <a:ext cx="635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343A40">
                    <a:alpha val="60000"/>
                  </a:srgbClr>
                </a:solidFill>
                <a:latin typeface="Noto Sans SC"/>
                <a:ea typeface="Noto Sans SC"/>
                <a:cs typeface="Noto Sans SC"/>
                <a:sym typeface="Noto Sans SC"/>
              </a:rPr>
              <a:t>Attachment Upload &amp; Management</a:t>
            </a:r>
            <a:endParaRPr lang="en-US" sz="1100"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00" y="2794000"/>
            <a:ext cx="812800" cy="8128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04 附件上传 - 单个上传与批量上传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50800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778000"/>
            <a:ext cx="355600" cy="3556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473200" y="1752600"/>
            <a:ext cx="4064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单个上传模式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9549">
            <a:off x="1016009" y="2216150"/>
            <a:ext cx="4572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9ECE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" name="AutoShape 7"/>
          <p:cNvSpPr/>
          <p:nvPr/>
        </p:nvSpPr>
        <p:spPr>
          <a:xfrm>
            <a:off x="1016000" y="2349500"/>
            <a:ext cx="457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适用于文件数量较少的场景。通过档案系统的浏览上传方式，可直接选择单个电子文件进行快速挂接。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-9549">
            <a:off x="1016009" y="4756150"/>
            <a:ext cx="4572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9ECE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6" name="图片 15" descr="图形用户界面, 应用程序&#10;&#10;AI 生成的内容可能不正确。">
            <a:extLst>
              <a:ext uri="{FF2B5EF4-FFF2-40B4-BE49-F238E27FC236}">
                <a16:creationId xmlns:a16="http://schemas.microsoft.com/office/drawing/2014/main" id="{0F9BE301-1944-449D-9FCD-5197D8F8CC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26309"/>
            <a:ext cx="5299365" cy="144318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EEDE6954-938E-0BA4-CA5F-5EC9E0AD12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645" y="4127500"/>
            <a:ext cx="6087110" cy="1474470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2614A95A-2C05-D66D-A887-6A0F6962EE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03110" y="3477491"/>
            <a:ext cx="4393565" cy="162814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738454-4108-C0D4-46E8-6142351876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D96AA86C-8640-9E44-F904-6413B6EF557D}"/>
              </a:ext>
            </a:extLst>
          </p:cNvPr>
          <p:cNvSpPr/>
          <p:nvPr/>
        </p:nvSpPr>
        <p:spPr>
          <a:xfrm>
            <a:off x="762000" y="635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04 附件上传 - 单个上传与批量上传</a:t>
            </a:r>
            <a:endParaRPr lang="en-US" sz="1100"/>
          </a:p>
        </p:txBody>
      </p:sp>
      <p:sp>
        <p:nvSpPr>
          <p:cNvPr id="8" name="AutoShape 8">
            <a:extLst>
              <a:ext uri="{FF2B5EF4-FFF2-40B4-BE49-F238E27FC236}">
                <a16:creationId xmlns:a16="http://schemas.microsoft.com/office/drawing/2014/main" id="{2A0D7513-497E-F43C-A111-6BA95BB86F3D}"/>
              </a:ext>
            </a:extLst>
          </p:cNvPr>
          <p:cNvSpPr/>
          <p:nvPr/>
        </p:nvSpPr>
        <p:spPr>
          <a:xfrm>
            <a:off x="651163" y="1570182"/>
            <a:ext cx="4775200" cy="2286000"/>
          </a:xfrm>
          <a:prstGeom prst="roundRect">
            <a:avLst>
              <a:gd name="adj" fmla="val 555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>
            <a:extLst>
              <a:ext uri="{FF2B5EF4-FFF2-40B4-BE49-F238E27FC236}">
                <a16:creationId xmlns:a16="http://schemas.microsoft.com/office/drawing/2014/main" id="{58A01FB3-3BDB-0168-95CE-0BA1CA22DC0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163" y="1824182"/>
            <a:ext cx="355600" cy="355600"/>
          </a:xfrm>
          <a:prstGeom prst="rect">
            <a:avLst/>
          </a:prstGeom>
        </p:spPr>
      </p:pic>
      <p:sp>
        <p:nvSpPr>
          <p:cNvPr id="10" name="AutoShape 10">
            <a:extLst>
              <a:ext uri="{FF2B5EF4-FFF2-40B4-BE49-F238E27FC236}">
                <a16:creationId xmlns:a16="http://schemas.microsoft.com/office/drawing/2014/main" id="{DFFF1210-FBAB-3E22-B828-8EB006F10D32}"/>
              </a:ext>
            </a:extLst>
          </p:cNvPr>
          <p:cNvSpPr/>
          <p:nvPr/>
        </p:nvSpPr>
        <p:spPr>
          <a:xfrm>
            <a:off x="1362363" y="1798782"/>
            <a:ext cx="4064000" cy="4064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批量上传模式</a:t>
            </a:r>
            <a:endParaRPr lang="en-US" sz="1100"/>
          </a:p>
        </p:txBody>
      </p:sp>
      <p:cxnSp>
        <p:nvCxnSpPr>
          <p:cNvPr id="11" name="Connector 11">
            <a:extLst>
              <a:ext uri="{FF2B5EF4-FFF2-40B4-BE49-F238E27FC236}">
                <a16:creationId xmlns:a16="http://schemas.microsoft.com/office/drawing/2014/main" id="{D1856909-70BC-62F2-13B2-8011CA1AA32C}"/>
              </a:ext>
            </a:extLst>
          </p:cNvPr>
          <p:cNvCxnSpPr/>
          <p:nvPr/>
        </p:nvCxnSpPr>
        <p:spPr>
          <a:xfrm rot="-9549">
            <a:off x="905172" y="2262332"/>
            <a:ext cx="4572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9ECE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AutoShape 12">
            <a:extLst>
              <a:ext uri="{FF2B5EF4-FFF2-40B4-BE49-F238E27FC236}">
                <a16:creationId xmlns:a16="http://schemas.microsoft.com/office/drawing/2014/main" id="{76E61945-CB7F-C1A5-037E-B7ADBCF14F79}"/>
              </a:ext>
            </a:extLst>
          </p:cNvPr>
          <p:cNvSpPr/>
          <p:nvPr/>
        </p:nvSpPr>
        <p:spPr>
          <a:xfrm>
            <a:off x="905163" y="2395682"/>
            <a:ext cx="4572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适用于大量文件或整目录挂接。点击“批量挂接”按钮，在弹出的专用界面中可高效完成多文件的批量处理。</a:t>
            </a:r>
            <a:endParaRPr lang="en-US" sz="1100"/>
          </a:p>
        </p:txBody>
      </p:sp>
      <p:pic>
        <p:nvPicPr>
          <p:cNvPr id="13" name="图片 12" descr="图形用户界面, 文本, 应用程序, 电子邮件&#10;&#10;AI 生成的内容可能不正确。">
            <a:extLst>
              <a:ext uri="{FF2B5EF4-FFF2-40B4-BE49-F238E27FC236}">
                <a16:creationId xmlns:a16="http://schemas.microsoft.com/office/drawing/2014/main" id="{6D4D1E8C-820C-3052-DDE5-33B3BA952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5163" y="1570182"/>
            <a:ext cx="5763763" cy="317097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B3D76BE-6403-8CA0-56BA-CF745BD524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9883" y="4006668"/>
            <a:ext cx="2257759" cy="221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0049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目录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5207000" cy="1079500"/>
          </a:xfrm>
          <a:prstGeom prst="roundRect">
            <a:avLst>
              <a:gd name="adj" fmla="val 11764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905000"/>
            <a:ext cx="571500" cy="5715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778000" y="18415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01 登录系统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778000" y="2222500"/>
            <a:ext cx="3937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系统基础访问与权限验证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6223000" y="1651000"/>
            <a:ext cx="5207000" cy="1079500"/>
          </a:xfrm>
          <a:prstGeom prst="roundRect">
            <a:avLst>
              <a:gd name="adj" fmla="val 11764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77000" y="1905000"/>
            <a:ext cx="571500" cy="5715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7239000" y="18415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02 修改用户信息及密码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7239000" y="2222500"/>
            <a:ext cx="3937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个人资料维护与安全设置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762000" y="2857500"/>
            <a:ext cx="5207000" cy="1079500"/>
          </a:xfrm>
          <a:prstGeom prst="roundRect">
            <a:avLst>
              <a:gd name="adj" fmla="val 11764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3111500"/>
            <a:ext cx="571500" cy="5715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778000" y="30480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03 数据录入与修改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778000" y="3429000"/>
            <a:ext cx="3937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核心业务数据的新增与编辑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6223000" y="2857500"/>
            <a:ext cx="5207000" cy="1079500"/>
          </a:xfrm>
          <a:prstGeom prst="roundRect">
            <a:avLst>
              <a:gd name="adj" fmla="val 11764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77000" y="3111500"/>
            <a:ext cx="571500" cy="571500"/>
          </a:xfrm>
          <a:prstGeom prst="rect">
            <a:avLst/>
          </a:prstGeom>
        </p:spPr>
      </p:pic>
      <p:sp>
        <p:nvSpPr>
          <p:cNvPr id="17" name="AutoShape 17"/>
          <p:cNvSpPr/>
          <p:nvPr/>
        </p:nvSpPr>
        <p:spPr>
          <a:xfrm>
            <a:off x="7239000" y="30480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04 附件上传</a:t>
            </a:r>
            <a:endParaRPr lang="en-US" sz="1100"/>
          </a:p>
        </p:txBody>
      </p:sp>
      <p:sp>
        <p:nvSpPr>
          <p:cNvPr id="18" name="AutoShape 18"/>
          <p:cNvSpPr/>
          <p:nvPr/>
        </p:nvSpPr>
        <p:spPr>
          <a:xfrm>
            <a:off x="7239000" y="3429000"/>
            <a:ext cx="3937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相关文档与凭证的批量上传</a:t>
            </a:r>
            <a:endParaRPr lang="en-US" sz="1100"/>
          </a:p>
        </p:txBody>
      </p:sp>
      <p:sp>
        <p:nvSpPr>
          <p:cNvPr id="23" name="AutoShape 23"/>
          <p:cNvSpPr/>
          <p:nvPr/>
        </p:nvSpPr>
        <p:spPr>
          <a:xfrm>
            <a:off x="762000" y="4127500"/>
            <a:ext cx="5207000" cy="1079500"/>
          </a:xfrm>
          <a:prstGeom prst="roundRect">
            <a:avLst>
              <a:gd name="adj" fmla="val 11764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4" name="Picture 2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16000" y="4381500"/>
            <a:ext cx="571500" cy="571500"/>
          </a:xfrm>
          <a:prstGeom prst="rect">
            <a:avLst/>
          </a:prstGeom>
        </p:spPr>
      </p:pic>
      <p:sp>
        <p:nvSpPr>
          <p:cNvPr id="25" name="AutoShape 25"/>
          <p:cNvSpPr/>
          <p:nvPr/>
        </p:nvSpPr>
        <p:spPr>
          <a:xfrm>
            <a:off x="1778000" y="43180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05 </a:t>
            </a:r>
            <a:r>
              <a:rPr lang="en-US" sz="1800" b="1" i="0" u="none" strike="noStrike" dirty="0" err="1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报表打印</a:t>
            </a:r>
            <a:endParaRPr lang="en-US" sz="1100" dirty="0"/>
          </a:p>
        </p:txBody>
      </p:sp>
      <p:sp>
        <p:nvSpPr>
          <p:cNvPr id="26" name="AutoShape 26"/>
          <p:cNvSpPr/>
          <p:nvPr/>
        </p:nvSpPr>
        <p:spPr>
          <a:xfrm>
            <a:off x="1778000" y="4699000"/>
            <a:ext cx="3937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各类业务单据的导出与打印</a:t>
            </a:r>
            <a:endParaRPr lang="en-US" sz="1100"/>
          </a:p>
        </p:txBody>
      </p:sp>
      <p:sp>
        <p:nvSpPr>
          <p:cNvPr id="27" name="AutoShape 27"/>
          <p:cNvSpPr/>
          <p:nvPr/>
        </p:nvSpPr>
        <p:spPr>
          <a:xfrm>
            <a:off x="6223000" y="4191000"/>
            <a:ext cx="5207000" cy="1079500"/>
          </a:xfrm>
          <a:prstGeom prst="roundRect">
            <a:avLst>
              <a:gd name="adj" fmla="val 11764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77000" y="4445000"/>
            <a:ext cx="571500" cy="571500"/>
          </a:xfrm>
          <a:prstGeom prst="rect">
            <a:avLst/>
          </a:prstGeom>
        </p:spPr>
      </p:pic>
      <p:sp>
        <p:nvSpPr>
          <p:cNvPr id="29" name="AutoShape 29"/>
          <p:cNvSpPr/>
          <p:nvPr/>
        </p:nvSpPr>
        <p:spPr>
          <a:xfrm>
            <a:off x="7239000" y="4381500"/>
            <a:ext cx="3937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07 数据查询</a:t>
            </a:r>
            <a:endParaRPr lang="en-US" sz="1100"/>
          </a:p>
        </p:txBody>
      </p:sp>
      <p:sp>
        <p:nvSpPr>
          <p:cNvPr id="30" name="AutoShape 30"/>
          <p:cNvSpPr/>
          <p:nvPr/>
        </p:nvSpPr>
        <p:spPr>
          <a:xfrm>
            <a:off x="7239000" y="4762500"/>
            <a:ext cx="3937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多维度历史数据检索功能</a:t>
            </a:r>
            <a:endParaRPr lang="en-US" sz="11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04 附件上传 - 批量挂接规则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5080000" cy="1397000"/>
          </a:xfrm>
          <a:prstGeom prst="roundRect">
            <a:avLst>
              <a:gd name="adj" fmla="val 909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714500"/>
            <a:ext cx="304800" cy="3048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397000" y="16764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1. 电子文件命名规则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2032000"/>
            <a:ext cx="457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文件名必须与系统档号完全一致，例如：2011-XZ11-1-0001.pdf。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762000" y="3111500"/>
            <a:ext cx="5080000" cy="1397000"/>
          </a:xfrm>
          <a:prstGeom prst="roundRect">
            <a:avLst>
              <a:gd name="adj" fmla="val 909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3302000"/>
            <a:ext cx="304800" cy="3048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397000" y="32639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2. 关键操作设置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016000" y="3619500"/>
            <a:ext cx="457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 dirty="0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务必取消勾选“</a:t>
            </a:r>
            <a:r>
              <a:rPr lang="en-US" sz="1300" b="0" i="0" u="none" strike="noStrike" dirty="0" err="1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新建文件记录并挂接</a:t>
            </a:r>
            <a:r>
              <a:rPr lang="en-US" sz="1300" b="0" i="0" u="none" strike="noStrike" dirty="0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”，</a:t>
            </a:r>
            <a:r>
              <a:rPr lang="en-US" sz="1300" b="0" i="0" u="none" strike="noStrike" dirty="0" err="1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并在挂接方式中选择“档号</a:t>
            </a:r>
            <a:r>
              <a:rPr lang="en-US" sz="1300" b="0" i="0" u="none" strike="noStrike" dirty="0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”。</a:t>
            </a:r>
            <a:endParaRPr lang="en-US" sz="1100" dirty="0"/>
          </a:p>
        </p:txBody>
      </p:sp>
      <p:sp>
        <p:nvSpPr>
          <p:cNvPr id="11" name="AutoShape 11"/>
          <p:cNvSpPr/>
          <p:nvPr/>
        </p:nvSpPr>
        <p:spPr>
          <a:xfrm>
            <a:off x="762000" y="4699000"/>
            <a:ext cx="5080000" cy="1397000"/>
          </a:xfrm>
          <a:prstGeom prst="roundRect">
            <a:avLst>
              <a:gd name="adj" fmla="val 909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48895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397000" y="4851400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3. 自动匹配与挂接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016000" y="5207000"/>
            <a:ext cx="457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系统将根据文件名自动匹配档案记录，并将电子文件挂接至对应目录中。</a:t>
            </a:r>
            <a:endParaRPr lang="en-US" sz="1100"/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6"/>
          <a:srcRect t="2318" b="2318"/>
          <a:stretch>
            <a:fillRect/>
          </a:stretch>
        </p:blipFill>
        <p:spPr>
          <a:xfrm>
            <a:off x="6096000" y="1524000"/>
            <a:ext cx="5334000" cy="4572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  <a:effectLst>
            <a:outerShdw blurRad="190500" dist="76200" dir="2700000" algn="tl" rotWithShape="0">
              <a:srgbClr val="000000">
                <a:alpha val="1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04 附件上传 - 附件处理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651000"/>
            <a:ext cx="48260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" y="1955800"/>
            <a:ext cx="304800" cy="3048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447800" y="19304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功能概述：敏感信息保护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10354">
            <a:off x="1066810" y="2406650"/>
            <a:ext cx="42164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9ECE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800" y="2667000"/>
            <a:ext cx="254000" cy="254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447800" y="2641600"/>
            <a:ext cx="381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智能遮盖与打印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447800" y="29718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支持对上传的电子文件进行敏感信息遮盖，处理完成后可直接打印，确保信息安全。</a:t>
            </a:r>
            <a:endParaRPr lang="en-US" sz="110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00" y="3606800"/>
            <a:ext cx="254000" cy="2540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447800" y="3581400"/>
            <a:ext cx="381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一站式操作按钮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447800" y="39116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在附件管理列表中集成了格式转换、打印、遮盖等常用功能按钮，点击即可快速调用。</a:t>
            </a:r>
            <a:endParaRPr lang="en-US" sz="110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800" y="4546600"/>
            <a:ext cx="254000" cy="254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447800" y="4521200"/>
            <a:ext cx="3810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5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内置编辑工具箱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447800" y="4851400"/>
            <a:ext cx="381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内置画笔、高亮、印章等工具，满足多样化的文档批注与编辑需求。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5842000" y="1651000"/>
            <a:ext cx="5588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7"/>
          <a:srcRect l="7958" r="7958"/>
          <a:stretch>
            <a:fillRect/>
          </a:stretch>
        </p:blipFill>
        <p:spPr>
          <a:xfrm>
            <a:off x="5969000" y="1778000"/>
            <a:ext cx="5334000" cy="1905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18" name="AutoShape 18"/>
          <p:cNvSpPr/>
          <p:nvPr/>
        </p:nvSpPr>
        <p:spPr>
          <a:xfrm>
            <a:off x="5842000" y="4000500"/>
            <a:ext cx="5588000" cy="2159000"/>
          </a:xfrm>
          <a:prstGeom prst="roundRect">
            <a:avLst>
              <a:gd name="adj" fmla="val 588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9" name="Picture 19"/>
          <p:cNvPicPr>
            <a:picLocks noChangeAspect="1"/>
          </p:cNvPicPr>
          <p:nvPr/>
        </p:nvPicPr>
        <p:blipFill>
          <a:blip r:embed="rId8"/>
          <a:srcRect t="9349" b="9349"/>
          <a:stretch>
            <a:fillRect/>
          </a:stretch>
        </p:blipFill>
        <p:spPr>
          <a:xfrm>
            <a:off x="5969000" y="4127500"/>
            <a:ext cx="5334000" cy="1905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382000" y="0"/>
            <a:ext cx="3810000" cy="6858000"/>
          </a:xfrm>
          <a:prstGeom prst="roundRect">
            <a:avLst>
              <a:gd name="adj" fmla="val 0"/>
            </a:avLst>
          </a:prstGeom>
          <a:solidFill>
            <a:srgbClr val="007BFF">
              <a:alpha val="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8382000" y="0"/>
            <a:ext cx="152400" cy="6858000"/>
          </a:xfrm>
          <a:prstGeom prst="roundRect">
            <a:avLst>
              <a:gd name="adj" fmla="val 0"/>
            </a:avLst>
          </a:prstGeom>
          <a:solidFill>
            <a:srgbClr val="007B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762000" y="1778000"/>
            <a:ext cx="6350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8000" b="1" i="0" u="none" strike="noStrike" dirty="0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05</a:t>
            </a:r>
            <a:endParaRPr lang="en-US" sz="1100" dirty="0"/>
          </a:p>
        </p:txBody>
      </p:sp>
      <p:sp>
        <p:nvSpPr>
          <p:cNvPr id="5" name="AutoShape 5"/>
          <p:cNvSpPr/>
          <p:nvPr/>
        </p:nvSpPr>
        <p:spPr>
          <a:xfrm>
            <a:off x="762000" y="3048000"/>
            <a:ext cx="635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6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报表打印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34376">
            <a:off x="762032" y="3930650"/>
            <a:ext cx="1270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50800" cap="flat" cmpd="sng">
            <a:solidFill>
              <a:srgbClr val="007BFF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AutoShape 7"/>
          <p:cNvSpPr/>
          <p:nvPr/>
        </p:nvSpPr>
        <p:spPr>
          <a:xfrm>
            <a:off x="762000" y="4191000"/>
            <a:ext cx="635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高效输出档案管理所需的各类目录与清单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00" y="2540000"/>
            <a:ext cx="812800" cy="812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 dirty="0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05 </a:t>
            </a:r>
            <a:r>
              <a:rPr lang="en-US" sz="3200" b="1" i="0" u="none" strike="noStrike" dirty="0" err="1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报表打印</a:t>
            </a:r>
            <a:r>
              <a:rPr lang="en-US" sz="3200" b="1" i="0" u="none" strike="noStrike" dirty="0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 - </a:t>
            </a:r>
            <a:r>
              <a:rPr lang="en-US" sz="3200" b="1" i="0" u="none" strike="noStrike" dirty="0" err="1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打印操作</a:t>
            </a:r>
            <a:endParaRPr lang="en-US" sz="1100" dirty="0"/>
          </a:p>
        </p:txBody>
      </p:sp>
      <p:sp>
        <p:nvSpPr>
          <p:cNvPr id="3" name="AutoShape 3"/>
          <p:cNvSpPr/>
          <p:nvPr/>
        </p:nvSpPr>
        <p:spPr>
          <a:xfrm>
            <a:off x="460047" y="1524000"/>
            <a:ext cx="3810000" cy="4699000"/>
          </a:xfrm>
          <a:prstGeom prst="roundRect">
            <a:avLst>
              <a:gd name="adj" fmla="val 333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4047" y="18415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222047" y="1841500"/>
            <a:ext cx="2794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1. 选择与触发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222047" y="21971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在数据列表中选中需要打印的案卷或文件，点击工具栏中的“打印”按钮。</a:t>
            </a:r>
            <a:endParaRPr lang="en-US" sz="1100"/>
          </a:p>
        </p:txBody>
      </p:sp>
      <p:cxnSp>
        <p:nvCxnSpPr>
          <p:cNvPr id="7" name="Connector 7"/>
          <p:cNvCxnSpPr/>
          <p:nvPr/>
        </p:nvCxnSpPr>
        <p:spPr>
          <a:xfrm rot="-13222">
            <a:off x="1016012" y="2851150"/>
            <a:ext cx="3302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9ECE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4047" y="31115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222047" y="3111500"/>
            <a:ext cx="2794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2. 配置打印参数</a:t>
            </a:r>
            <a:endParaRPr lang="en-US" sz="1100"/>
          </a:p>
        </p:txBody>
      </p:sp>
      <p:sp>
        <p:nvSpPr>
          <p:cNvPr id="10" name="AutoShape 10"/>
          <p:cNvSpPr/>
          <p:nvPr/>
        </p:nvSpPr>
        <p:spPr>
          <a:xfrm>
            <a:off x="1222047" y="34671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在弹出的打印设置界面，选择打印范围（如当前页或全部）及报表模板。</a:t>
            </a:r>
            <a:endParaRPr lang="en-US" sz="1100"/>
          </a:p>
        </p:txBody>
      </p:sp>
      <p:cxnSp>
        <p:nvCxnSpPr>
          <p:cNvPr id="11" name="Connector 11"/>
          <p:cNvCxnSpPr/>
          <p:nvPr/>
        </p:nvCxnSpPr>
        <p:spPr>
          <a:xfrm rot="-13222">
            <a:off x="1016012" y="4121150"/>
            <a:ext cx="3302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9ECE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14047" y="4381500"/>
            <a:ext cx="406400" cy="4064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222047" y="4381500"/>
            <a:ext cx="2794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3. 预览与执行</a:t>
            </a:r>
            <a:endParaRPr lang="en-US" sz="1100"/>
          </a:p>
        </p:txBody>
      </p:sp>
      <p:sp>
        <p:nvSpPr>
          <p:cNvPr id="14" name="AutoShape 14"/>
          <p:cNvSpPr/>
          <p:nvPr/>
        </p:nvSpPr>
        <p:spPr>
          <a:xfrm>
            <a:off x="1222047" y="47371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预览打印效果，确认无误后，连接打印机完成最终的报表输出。</a:t>
            </a:r>
            <a:endParaRPr lang="en-US" sz="1100"/>
          </a:p>
        </p:txBody>
      </p:sp>
      <p:pic>
        <p:nvPicPr>
          <p:cNvPr id="21" name="图片 20" descr="图形用户界面, 应用程序&#10;&#10;AI 生成的内容可能不正确。">
            <a:extLst>
              <a:ext uri="{FF2B5EF4-FFF2-40B4-BE49-F238E27FC236}">
                <a16:creationId xmlns:a16="http://schemas.microsoft.com/office/drawing/2014/main" id="{2203979E-43E5-CC53-CD68-C3E99BE83E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3977" y="1415473"/>
            <a:ext cx="6438581" cy="1817254"/>
          </a:xfrm>
          <a:prstGeom prst="rect">
            <a:avLst/>
          </a:prstGeom>
        </p:spPr>
      </p:pic>
      <p:pic>
        <p:nvPicPr>
          <p:cNvPr id="22" name="图片 21" descr="图形用户界面, 文本, 应用程序, 电子邮件&#10;&#10;AI 生成的内容可能不正确。">
            <a:extLst>
              <a:ext uri="{FF2B5EF4-FFF2-40B4-BE49-F238E27FC236}">
                <a16:creationId xmlns:a16="http://schemas.microsoft.com/office/drawing/2014/main" id="{430905E0-7955-B01A-DE2D-39C057B6822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5511" y="3601029"/>
            <a:ext cx="3804357" cy="2023918"/>
          </a:xfrm>
          <a:prstGeom prst="rect">
            <a:avLst/>
          </a:prstGeom>
        </p:spPr>
      </p:pic>
      <p:pic>
        <p:nvPicPr>
          <p:cNvPr id="23" name="图片 22" descr="图形用户界面&#10;&#10;AI 生成的内容可能不正确。">
            <a:extLst>
              <a:ext uri="{FF2B5EF4-FFF2-40B4-BE49-F238E27FC236}">
                <a16:creationId xmlns:a16="http://schemas.microsoft.com/office/drawing/2014/main" id="{B0DA7A81-62AF-01E1-7FED-A7E969B3940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85332" y="3676072"/>
            <a:ext cx="3758132" cy="181725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A8665-57C6-72EB-89A3-CD84F784E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30662977-05E1-6298-B3A3-142701946863}"/>
              </a:ext>
            </a:extLst>
          </p:cNvPr>
          <p:cNvSpPr/>
          <p:nvPr/>
        </p:nvSpPr>
        <p:spPr>
          <a:xfrm>
            <a:off x="762000" y="635000"/>
            <a:ext cx="10668000" cy="5715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 dirty="0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05 </a:t>
            </a:r>
            <a:r>
              <a:rPr lang="en-US" sz="3200" b="1" i="0" u="none" strike="noStrike" dirty="0" err="1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报表打印</a:t>
            </a:r>
            <a:r>
              <a:rPr lang="en-US" sz="3200" b="1" i="0" u="none" strike="noStrike" dirty="0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 - </a:t>
            </a:r>
            <a:r>
              <a:rPr lang="en-US" sz="3200" b="1" i="0" u="none" strike="noStrike" dirty="0" err="1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打印操作</a:t>
            </a:r>
            <a:endParaRPr lang="en-US" sz="1100" dirty="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92BA3F78-D670-C6D8-13E3-EDEFA5D40D11}"/>
              </a:ext>
            </a:extLst>
          </p:cNvPr>
          <p:cNvSpPr/>
          <p:nvPr/>
        </p:nvSpPr>
        <p:spPr>
          <a:xfrm>
            <a:off x="762000" y="1524000"/>
            <a:ext cx="3810000" cy="4699000"/>
          </a:xfrm>
          <a:prstGeom prst="roundRect">
            <a:avLst>
              <a:gd name="adj" fmla="val 3333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53CD250A-6D41-DD0A-87CB-C3BA2B01B0D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841500"/>
            <a:ext cx="406400" cy="406400"/>
          </a:xfrm>
          <a:prstGeom prst="rect">
            <a:avLst/>
          </a:prstGeom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940E54F9-4FD5-F1E2-DCAC-3BFE2B2AD8A8}"/>
              </a:ext>
            </a:extLst>
          </p:cNvPr>
          <p:cNvSpPr/>
          <p:nvPr/>
        </p:nvSpPr>
        <p:spPr>
          <a:xfrm>
            <a:off x="1524000" y="1841500"/>
            <a:ext cx="2794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1. 选择与触发</a:t>
            </a:r>
            <a:endParaRPr lang="en-US" sz="1100"/>
          </a:p>
        </p:txBody>
      </p:sp>
      <p:sp>
        <p:nvSpPr>
          <p:cNvPr id="6" name="AutoShape 6">
            <a:extLst>
              <a:ext uri="{FF2B5EF4-FFF2-40B4-BE49-F238E27FC236}">
                <a16:creationId xmlns:a16="http://schemas.microsoft.com/office/drawing/2014/main" id="{4919DB6E-FC80-3D7E-FB86-366F4E53D7CD}"/>
              </a:ext>
            </a:extLst>
          </p:cNvPr>
          <p:cNvSpPr/>
          <p:nvPr/>
        </p:nvSpPr>
        <p:spPr>
          <a:xfrm>
            <a:off x="1524000" y="21971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 dirty="0" err="1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在数据列表中选中需要打印的案卷或文件，点击工具栏中的“打印”按钮</a:t>
            </a:r>
            <a:r>
              <a:rPr lang="en-US" sz="1300" b="0" i="0" u="none" strike="noStrike" dirty="0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</p:txBody>
      </p:sp>
      <p:cxnSp>
        <p:nvCxnSpPr>
          <p:cNvPr id="7" name="Connector 7">
            <a:extLst>
              <a:ext uri="{FF2B5EF4-FFF2-40B4-BE49-F238E27FC236}">
                <a16:creationId xmlns:a16="http://schemas.microsoft.com/office/drawing/2014/main" id="{3E715F63-8DFD-51A8-D73A-3A5FD951DF13}"/>
              </a:ext>
            </a:extLst>
          </p:cNvPr>
          <p:cNvCxnSpPr/>
          <p:nvPr/>
        </p:nvCxnSpPr>
        <p:spPr>
          <a:xfrm rot="-13222">
            <a:off x="1016012" y="2851150"/>
            <a:ext cx="3302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9ECE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8">
            <a:extLst>
              <a:ext uri="{FF2B5EF4-FFF2-40B4-BE49-F238E27FC236}">
                <a16:creationId xmlns:a16="http://schemas.microsoft.com/office/drawing/2014/main" id="{AAD5BCC8-DEA7-C02A-FE4B-D75E863DFCF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000" y="3111500"/>
            <a:ext cx="406400" cy="406400"/>
          </a:xfrm>
          <a:prstGeom prst="rect">
            <a:avLst/>
          </a:prstGeom>
        </p:spPr>
      </p:pic>
      <p:sp>
        <p:nvSpPr>
          <p:cNvPr id="9" name="AutoShape 9">
            <a:extLst>
              <a:ext uri="{FF2B5EF4-FFF2-40B4-BE49-F238E27FC236}">
                <a16:creationId xmlns:a16="http://schemas.microsoft.com/office/drawing/2014/main" id="{30B98B1D-02BE-836E-B508-1E33B13DA8AA}"/>
              </a:ext>
            </a:extLst>
          </p:cNvPr>
          <p:cNvSpPr/>
          <p:nvPr/>
        </p:nvSpPr>
        <p:spPr>
          <a:xfrm>
            <a:off x="1524000" y="3111500"/>
            <a:ext cx="2794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2. 配置打印参数</a:t>
            </a:r>
            <a:endParaRPr lang="en-US" sz="1100"/>
          </a:p>
        </p:txBody>
      </p:sp>
      <p:sp>
        <p:nvSpPr>
          <p:cNvPr id="10" name="AutoShape 10">
            <a:extLst>
              <a:ext uri="{FF2B5EF4-FFF2-40B4-BE49-F238E27FC236}">
                <a16:creationId xmlns:a16="http://schemas.microsoft.com/office/drawing/2014/main" id="{9AB5C67F-F483-ABFB-4BDE-7F351241FA07}"/>
              </a:ext>
            </a:extLst>
          </p:cNvPr>
          <p:cNvSpPr/>
          <p:nvPr/>
        </p:nvSpPr>
        <p:spPr>
          <a:xfrm>
            <a:off x="1524000" y="34671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在弹出的打印设置界面，选择打印范围（如当前页或全部）及报表模板。</a:t>
            </a:r>
            <a:endParaRPr lang="en-US" sz="1100"/>
          </a:p>
        </p:txBody>
      </p:sp>
      <p:cxnSp>
        <p:nvCxnSpPr>
          <p:cNvPr id="11" name="Connector 11">
            <a:extLst>
              <a:ext uri="{FF2B5EF4-FFF2-40B4-BE49-F238E27FC236}">
                <a16:creationId xmlns:a16="http://schemas.microsoft.com/office/drawing/2014/main" id="{575FC126-FF59-EAE4-7057-436DE95FB068}"/>
              </a:ext>
            </a:extLst>
          </p:cNvPr>
          <p:cNvCxnSpPr/>
          <p:nvPr/>
        </p:nvCxnSpPr>
        <p:spPr>
          <a:xfrm rot="-13222">
            <a:off x="1016012" y="4121150"/>
            <a:ext cx="33020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9ECE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2" name="Picture 12">
            <a:extLst>
              <a:ext uri="{FF2B5EF4-FFF2-40B4-BE49-F238E27FC236}">
                <a16:creationId xmlns:a16="http://schemas.microsoft.com/office/drawing/2014/main" id="{6E45F695-4221-A46D-A182-19032E68EDA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6000" y="4381500"/>
            <a:ext cx="406400" cy="406400"/>
          </a:xfrm>
          <a:prstGeom prst="rect">
            <a:avLst/>
          </a:prstGeom>
        </p:spPr>
      </p:pic>
      <p:sp>
        <p:nvSpPr>
          <p:cNvPr id="13" name="AutoShape 13">
            <a:extLst>
              <a:ext uri="{FF2B5EF4-FFF2-40B4-BE49-F238E27FC236}">
                <a16:creationId xmlns:a16="http://schemas.microsoft.com/office/drawing/2014/main" id="{A0E79A9C-201D-4F33-0070-3B87007E5651}"/>
              </a:ext>
            </a:extLst>
          </p:cNvPr>
          <p:cNvSpPr/>
          <p:nvPr/>
        </p:nvSpPr>
        <p:spPr>
          <a:xfrm>
            <a:off x="1524000" y="4381500"/>
            <a:ext cx="2794000" cy="3556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3. 预览与执行</a:t>
            </a:r>
            <a:endParaRPr lang="en-US" sz="1100"/>
          </a:p>
        </p:txBody>
      </p:sp>
      <p:sp>
        <p:nvSpPr>
          <p:cNvPr id="14" name="AutoShape 14">
            <a:extLst>
              <a:ext uri="{FF2B5EF4-FFF2-40B4-BE49-F238E27FC236}">
                <a16:creationId xmlns:a16="http://schemas.microsoft.com/office/drawing/2014/main" id="{53B7E4B3-512B-236D-7A9D-482EB3BCD7E9}"/>
              </a:ext>
            </a:extLst>
          </p:cNvPr>
          <p:cNvSpPr/>
          <p:nvPr/>
        </p:nvSpPr>
        <p:spPr>
          <a:xfrm>
            <a:off x="1524000" y="4737100"/>
            <a:ext cx="279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3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预览打印效果，确认无误后，连接打印机完成最终的报表输出。</a:t>
            </a:r>
            <a:endParaRPr lang="en-US" sz="1100"/>
          </a:p>
        </p:txBody>
      </p:sp>
      <p:pic>
        <p:nvPicPr>
          <p:cNvPr id="15" name="图片 14" descr="图形用户界面, 文本, 应用程序&#10;&#10;AI 生成的内容可能不正确。">
            <a:extLst>
              <a:ext uri="{FF2B5EF4-FFF2-40B4-BE49-F238E27FC236}">
                <a16:creationId xmlns:a16="http://schemas.microsoft.com/office/drawing/2014/main" id="{30F1BB28-73A1-8F1C-9644-B60489CA80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34000" y="1206500"/>
            <a:ext cx="4765964" cy="2581170"/>
          </a:xfrm>
          <a:prstGeom prst="rect">
            <a:avLst/>
          </a:prstGeom>
        </p:spPr>
      </p:pic>
      <p:pic>
        <p:nvPicPr>
          <p:cNvPr id="16" name="图片 15" descr="表格&#10;&#10;AI 生成的内容可能不正确。">
            <a:extLst>
              <a:ext uri="{FF2B5EF4-FFF2-40B4-BE49-F238E27FC236}">
                <a16:creationId xmlns:a16="http://schemas.microsoft.com/office/drawing/2014/main" id="{F9771DD7-0398-2E24-9C99-2F48B75D8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4000" y="3873500"/>
            <a:ext cx="4765964" cy="262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725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 dirty="0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06 </a:t>
            </a:r>
            <a:r>
              <a:rPr lang="en-US" sz="3200" b="1" i="0" u="none" strike="noStrike" dirty="0" err="1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数据查询</a:t>
            </a:r>
            <a:r>
              <a:rPr lang="en-US" sz="3200" b="1" i="0" u="none" strike="noStrike" dirty="0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 - </a:t>
            </a:r>
            <a:r>
              <a:rPr lang="en-US" sz="3200" b="1" i="0" u="none" strike="noStrike" dirty="0" err="1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表内查询</a:t>
            </a:r>
            <a:endParaRPr lang="en-US" sz="1100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 t="581" b="581"/>
          <a:stretch>
            <a:fillRect/>
          </a:stretch>
        </p:blipFill>
        <p:spPr>
          <a:xfrm>
            <a:off x="6096000" y="1911928"/>
            <a:ext cx="2540000" cy="2794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  <a:effectLst>
            <a:outerShdw blurRad="101600" dist="50800" dir="2700000" algn="tl" rotWithShape="0">
              <a:srgbClr val="000000">
                <a:alpha val="10000"/>
              </a:srgbClr>
            </a:outerShdw>
          </a:effec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l="131" r="131"/>
          <a:stretch>
            <a:fillRect/>
          </a:stretch>
        </p:blipFill>
        <p:spPr>
          <a:xfrm>
            <a:off x="9144000" y="1651000"/>
            <a:ext cx="1905000" cy="3810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  <a:effectLst>
            <a:outerShdw blurRad="101600" dist="50800" dir="2700000" algn="tl" rotWithShape="0">
              <a:srgbClr val="000000">
                <a:alpha val="10000"/>
              </a:srgbClr>
            </a:outerShdw>
          </a:effectLst>
        </p:spPr>
      </p:pic>
      <p:sp>
        <p:nvSpPr>
          <p:cNvPr id="7" name="AutoShape 3">
            <a:extLst>
              <a:ext uri="{FF2B5EF4-FFF2-40B4-BE49-F238E27FC236}">
                <a16:creationId xmlns:a16="http://schemas.microsoft.com/office/drawing/2014/main" id="{D3D33EC5-0C1B-CBB6-A7BC-7B6B9A3CB058}"/>
              </a:ext>
            </a:extLst>
          </p:cNvPr>
          <p:cNvSpPr/>
          <p:nvPr/>
        </p:nvSpPr>
        <p:spPr>
          <a:xfrm>
            <a:off x="508000" y="1442028"/>
            <a:ext cx="5080000" cy="5080000"/>
          </a:xfrm>
          <a:prstGeom prst="roundRect">
            <a:avLst>
              <a:gd name="adj" fmla="val 25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54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0" tIns="0" rIns="0" bIns="0" rtlCol="0" anchor="ctr" anchorCtr="0"/>
          <a:lstStyle/>
          <a:p>
            <a:pPr algn="ctr">
              <a:defRPr/>
            </a:pPr>
            <a:endParaRPr/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31343522-E844-A96A-9D30-681D0A285862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62000" y="1759528"/>
            <a:ext cx="304800" cy="304800"/>
          </a:xfrm>
          <a:prstGeom prst="rect">
            <a:avLst/>
          </a:prstGeom>
        </p:spPr>
      </p:pic>
      <p:sp>
        <p:nvSpPr>
          <p:cNvPr id="9" name="AutoShape 5">
            <a:extLst>
              <a:ext uri="{FF2B5EF4-FFF2-40B4-BE49-F238E27FC236}">
                <a16:creationId xmlns:a16="http://schemas.microsoft.com/office/drawing/2014/main" id="{52D77A6C-1C0E-CFE1-E728-07E880027BF2}"/>
              </a:ext>
            </a:extLst>
          </p:cNvPr>
          <p:cNvSpPr/>
          <p:nvPr/>
        </p:nvSpPr>
        <p:spPr>
          <a:xfrm>
            <a:off x="1143000" y="1734128"/>
            <a:ext cx="4191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 dirty="0" err="1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功能概述</a:t>
            </a:r>
            <a:endParaRPr lang="en-US" sz="1100" dirty="0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29C60AF4-8003-CDA1-283A-B7347BF46DC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62000" y="2458028"/>
            <a:ext cx="254000" cy="254000"/>
          </a:xfrm>
          <a:prstGeom prst="rect">
            <a:avLst/>
          </a:prstGeom>
        </p:spPr>
      </p:pic>
      <p:sp>
        <p:nvSpPr>
          <p:cNvPr id="11" name="AutoShape 8">
            <a:extLst>
              <a:ext uri="{FF2B5EF4-FFF2-40B4-BE49-F238E27FC236}">
                <a16:creationId xmlns:a16="http://schemas.microsoft.com/office/drawing/2014/main" id="{9F11ACC5-2805-B6B4-F728-BB92D19E19E1}"/>
              </a:ext>
            </a:extLst>
          </p:cNvPr>
          <p:cNvSpPr/>
          <p:nvPr/>
        </p:nvSpPr>
        <p:spPr>
          <a:xfrm>
            <a:off x="1143000" y="2419928"/>
            <a:ext cx="4191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zh-CN" altLang="en-US" b="1" dirty="0"/>
              <a:t>功能定位：</a:t>
            </a:r>
            <a:endParaRPr lang="en-US" sz="1100" dirty="0"/>
          </a:p>
        </p:txBody>
      </p:sp>
      <p:sp>
        <p:nvSpPr>
          <p:cNvPr id="12" name="AutoShape 9">
            <a:extLst>
              <a:ext uri="{FF2B5EF4-FFF2-40B4-BE49-F238E27FC236}">
                <a16:creationId xmlns:a16="http://schemas.microsoft.com/office/drawing/2014/main" id="{2F13A2B0-7F33-ADC3-4511-CF4F323E8D7D}"/>
              </a:ext>
            </a:extLst>
          </p:cNvPr>
          <p:cNvSpPr/>
          <p:nvPr/>
        </p:nvSpPr>
        <p:spPr>
          <a:xfrm>
            <a:off x="1143000" y="2521528"/>
            <a:ext cx="4191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defRPr/>
            </a:pPr>
            <a:r>
              <a:rPr lang="zh-CN" altLang="en-US" sz="1300" dirty="0">
                <a:solidFill>
                  <a:srgbClr val="6C757D"/>
                </a:solidFill>
                <a:latin typeface="Noto Sans SC"/>
                <a:ea typeface="Noto Sans SC"/>
              </a:rPr>
              <a:t>提供灵活的多维度档案检索能力，支持用户通过组合条件快速定位目标案卷或文件。</a:t>
            </a:r>
            <a:endParaRPr lang="en-US" sz="1300" dirty="0">
              <a:solidFill>
                <a:srgbClr val="6C757D"/>
              </a:solidFill>
              <a:latin typeface="Noto Sans SC"/>
              <a:ea typeface="Noto Sans SC"/>
            </a:endParaRPr>
          </a:p>
        </p:txBody>
      </p:sp>
      <p:pic>
        <p:nvPicPr>
          <p:cNvPr id="13" name="Picture 10">
            <a:extLst>
              <a:ext uri="{FF2B5EF4-FFF2-40B4-BE49-F238E27FC236}">
                <a16:creationId xmlns:a16="http://schemas.microsoft.com/office/drawing/2014/main" id="{8A00818B-B8D6-A71E-3FBB-973553AEE388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62000" y="3855028"/>
            <a:ext cx="254000" cy="254000"/>
          </a:xfrm>
          <a:prstGeom prst="rect">
            <a:avLst/>
          </a:prstGeom>
        </p:spPr>
      </p:pic>
      <p:sp>
        <p:nvSpPr>
          <p:cNvPr id="14" name="AutoShape 11">
            <a:extLst>
              <a:ext uri="{FF2B5EF4-FFF2-40B4-BE49-F238E27FC236}">
                <a16:creationId xmlns:a16="http://schemas.microsoft.com/office/drawing/2014/main" id="{A4AB71D3-48FE-1AE8-3CA4-F2E474B67663}"/>
              </a:ext>
            </a:extLst>
          </p:cNvPr>
          <p:cNvSpPr/>
          <p:nvPr/>
        </p:nvSpPr>
        <p:spPr>
          <a:xfrm>
            <a:off x="1143000" y="3816928"/>
            <a:ext cx="4191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lnSpc>
                <a:spcPct val="125000"/>
              </a:lnSpc>
              <a:defRPr/>
            </a:pPr>
            <a:r>
              <a:rPr lang="zh-CN" altLang="en-US" b="1" dirty="0"/>
              <a:t>核心操作：</a:t>
            </a:r>
            <a:endParaRPr lang="en-US" sz="1100" dirty="0"/>
          </a:p>
        </p:txBody>
      </p:sp>
      <p:sp>
        <p:nvSpPr>
          <p:cNvPr id="15" name="AutoShape 12">
            <a:extLst>
              <a:ext uri="{FF2B5EF4-FFF2-40B4-BE49-F238E27FC236}">
                <a16:creationId xmlns:a16="http://schemas.microsoft.com/office/drawing/2014/main" id="{9AD00020-3BAC-588A-EF1E-0B20A98B2C48}"/>
              </a:ext>
            </a:extLst>
          </p:cNvPr>
          <p:cNvSpPr/>
          <p:nvPr/>
        </p:nvSpPr>
        <p:spPr>
          <a:xfrm>
            <a:off x="1143000" y="4149437"/>
            <a:ext cx="4191000" cy="1644073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>
              <a:defRPr/>
            </a:pPr>
            <a:r>
              <a:rPr lang="zh-CN" altLang="en-US" sz="1300" dirty="0">
                <a:solidFill>
                  <a:srgbClr val="6C757D"/>
                </a:solidFill>
                <a:latin typeface="Noto Sans SC"/>
                <a:ea typeface="Noto Sans SC"/>
              </a:rPr>
              <a:t>多维筛选： 利用顶部的“查询方式”与“查询范围”下拉菜单，可精确选择按信息分类号、实体分类号、题名、责任者、主题词或文号等关键字段进行检索。</a:t>
            </a:r>
          </a:p>
          <a:p>
            <a:pPr>
              <a:defRPr/>
            </a:pPr>
            <a:r>
              <a:rPr lang="zh-CN" altLang="en-US" sz="1300" dirty="0">
                <a:solidFill>
                  <a:srgbClr val="6C757D"/>
                </a:solidFill>
                <a:latin typeface="Noto Sans SC"/>
                <a:ea typeface="Noto Sans SC"/>
              </a:rPr>
              <a:t>状态过滤： 支持对档案“类型”（全部</a:t>
            </a:r>
            <a:r>
              <a:rPr lang="en-US" altLang="zh-CN" sz="1300" dirty="0">
                <a:solidFill>
                  <a:srgbClr val="6C757D"/>
                </a:solidFill>
                <a:latin typeface="Noto Sans SC"/>
                <a:ea typeface="Noto Sans SC"/>
              </a:rPr>
              <a:t>/</a:t>
            </a:r>
            <a:r>
              <a:rPr lang="zh-CN" altLang="en-US" sz="1300" dirty="0">
                <a:solidFill>
                  <a:srgbClr val="6C757D"/>
                </a:solidFill>
                <a:latin typeface="Noto Sans SC"/>
                <a:ea typeface="Noto Sans SC"/>
              </a:rPr>
              <a:t>案卷</a:t>
            </a:r>
            <a:r>
              <a:rPr lang="en-US" altLang="zh-CN" sz="1300" dirty="0">
                <a:solidFill>
                  <a:srgbClr val="6C757D"/>
                </a:solidFill>
                <a:latin typeface="Noto Sans SC"/>
                <a:ea typeface="Noto Sans SC"/>
              </a:rPr>
              <a:t>/</a:t>
            </a:r>
            <a:r>
              <a:rPr lang="zh-CN" altLang="en-US" sz="1300" dirty="0">
                <a:solidFill>
                  <a:srgbClr val="6C757D"/>
                </a:solidFill>
                <a:latin typeface="Noto Sans SC"/>
                <a:ea typeface="Noto Sans SC"/>
              </a:rPr>
              <a:t>文件）及“附件状态”（全部</a:t>
            </a:r>
            <a:r>
              <a:rPr lang="en-US" altLang="zh-CN" sz="1300" dirty="0">
                <a:solidFill>
                  <a:srgbClr val="6C757D"/>
                </a:solidFill>
                <a:latin typeface="Noto Sans SC"/>
                <a:ea typeface="Noto Sans SC"/>
              </a:rPr>
              <a:t>/</a:t>
            </a:r>
            <a:r>
              <a:rPr lang="zh-CN" altLang="en-US" sz="1300" dirty="0">
                <a:solidFill>
                  <a:srgbClr val="6C757D"/>
                </a:solidFill>
                <a:latin typeface="Noto Sans SC"/>
                <a:ea typeface="Noto Sans SC"/>
              </a:rPr>
              <a:t>已传</a:t>
            </a:r>
            <a:r>
              <a:rPr lang="en-US" altLang="zh-CN" sz="1300" dirty="0">
                <a:solidFill>
                  <a:srgbClr val="6C757D"/>
                </a:solidFill>
                <a:latin typeface="Noto Sans SC"/>
                <a:ea typeface="Noto Sans SC"/>
              </a:rPr>
              <a:t>/</a:t>
            </a:r>
            <a:r>
              <a:rPr lang="zh-CN" altLang="en-US" sz="1300" dirty="0">
                <a:solidFill>
                  <a:srgbClr val="6C757D"/>
                </a:solidFill>
                <a:latin typeface="Noto Sans SC"/>
                <a:ea typeface="Noto Sans SC"/>
              </a:rPr>
              <a:t>未传）进行二次筛选，缩小检索范围。</a:t>
            </a:r>
          </a:p>
          <a:p>
            <a:pPr>
              <a:defRPr/>
            </a:pPr>
            <a:r>
              <a:rPr lang="zh-CN" altLang="en-US" sz="1300" dirty="0">
                <a:solidFill>
                  <a:srgbClr val="6C757D"/>
                </a:solidFill>
                <a:latin typeface="Noto Sans SC"/>
                <a:ea typeface="Noto Sans SC"/>
              </a:rPr>
              <a:t>智能搜索： 输入关键词后，系统将在选定范围内执行精确匹配或模糊搜索，高效呈现结果。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  <p:sp>
        <p:nvSpPr>
          <p:cNvPr id="3" name="AutoShape 3"/>
          <p:cNvSpPr/>
          <p:nvPr/>
        </p:nvSpPr>
        <p:spPr>
          <a:xfrm>
            <a:off x="1016000" y="2413000"/>
            <a:ext cx="10160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4800" b="1" i="0" u="none" strike="noStrike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感谢观看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1016000" y="3556000"/>
            <a:ext cx="1016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ctr">
              <a:lnSpc>
                <a:spcPct val="125000"/>
              </a:lnSpc>
              <a:defRPr/>
            </a:pPr>
            <a:r>
              <a:rPr lang="en-US" sz="2400" b="0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南京朗环信息技术有限公司</a:t>
            </a:r>
            <a:endParaRPr lang="en-US" sz="1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" y="609600"/>
            <a:ext cx="4826000" cy="5638800"/>
          </a:xfrm>
          <a:prstGeom prst="roundRect">
            <a:avLst>
              <a:gd name="adj" fmla="val 315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1270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1117600" y="1371600"/>
            <a:ext cx="3810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8000" b="1" i="0" u="none" strike="noStrike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01</a:t>
            </a:r>
            <a:endParaRPr lang="en-US" sz="1100"/>
          </a:p>
        </p:txBody>
      </p:sp>
      <p:sp>
        <p:nvSpPr>
          <p:cNvPr id="4" name="AutoShape 4"/>
          <p:cNvSpPr/>
          <p:nvPr/>
        </p:nvSpPr>
        <p:spPr>
          <a:xfrm>
            <a:off x="1117600" y="2794000"/>
            <a:ext cx="3810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登录系统</a:t>
            </a:r>
            <a:endParaRPr lang="en-US" sz="1100"/>
          </a:p>
        </p:txBody>
      </p:sp>
      <p:cxnSp>
        <p:nvCxnSpPr>
          <p:cNvPr id="5" name="Connector 5"/>
          <p:cNvCxnSpPr/>
          <p:nvPr/>
        </p:nvCxnSpPr>
        <p:spPr>
          <a:xfrm rot="-57290">
            <a:off x="1117653" y="3549650"/>
            <a:ext cx="76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50800" cap="flat" cmpd="sng">
            <a:solidFill>
              <a:srgbClr val="007BFF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6" name="AutoShape 6"/>
          <p:cNvSpPr/>
          <p:nvPr/>
        </p:nvSpPr>
        <p:spPr>
          <a:xfrm>
            <a:off x="5816600" y="609600"/>
            <a:ext cx="5765800" cy="5638800"/>
          </a:xfrm>
          <a:prstGeom prst="roundRect">
            <a:avLst>
              <a:gd name="adj" fmla="val 2702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1270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24600" y="1371600"/>
            <a:ext cx="609600" cy="6096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7112000" y="1422400"/>
            <a:ext cx="3810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0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系统访问地址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6324600" y="2159000"/>
            <a:ext cx="4749800" cy="1270000"/>
          </a:xfrm>
          <a:prstGeom prst="roundRect">
            <a:avLst>
              <a:gd name="adj" fmla="val 8000"/>
            </a:avLst>
          </a:prstGeom>
          <a:solidFill>
            <a:srgbClr val="007BFF">
              <a:alpha val="8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10" name="AutoShape 10"/>
          <p:cNvSpPr/>
          <p:nvPr/>
        </p:nvSpPr>
        <p:spPr>
          <a:xfrm>
            <a:off x="6578600" y="2476500"/>
            <a:ext cx="42418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0" i="0" u="none" strike="noStrike" dirty="0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https://dagl.</a:t>
            </a:r>
            <a:r>
              <a:rPr lang="en-US" altLang="zh-CN" sz="1800" dirty="0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jsut</a:t>
            </a:r>
            <a:r>
              <a:rPr lang="en-US" sz="1800" b="0" i="0" u="none" strike="noStrike" dirty="0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.edu.cn</a:t>
            </a:r>
            <a:endParaRPr lang="en-US" sz="1100" dirty="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24600" y="3810000"/>
            <a:ext cx="406400" cy="406400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6858000" y="3810000"/>
            <a:ext cx="42164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 dirty="0" err="1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请确保您的网络环境正常，并使用最新版本的浏览器访问系统，以获得最佳体验</a:t>
            </a:r>
            <a:r>
              <a:rPr lang="en-US" sz="1400" b="0" i="0" u="none" strike="noStrike" dirty="0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635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01 登录系统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36590" y="1422400"/>
            <a:ext cx="4826000" cy="4318000"/>
          </a:xfrm>
          <a:prstGeom prst="roundRect">
            <a:avLst>
              <a:gd name="adj" fmla="val 294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cxnSp>
        <p:nvCxnSpPr>
          <p:cNvPr id="7" name="Connector 7"/>
          <p:cNvCxnSpPr/>
          <p:nvPr/>
        </p:nvCxnSpPr>
        <p:spPr>
          <a:xfrm rot="-10354">
            <a:off x="1041390" y="1962150"/>
            <a:ext cx="42164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9ECE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3000" y="2197100"/>
            <a:ext cx="406400" cy="406400"/>
          </a:xfrm>
          <a:prstGeom prst="rect">
            <a:avLst/>
          </a:prstGeom>
        </p:spPr>
      </p:pic>
      <p:sp>
        <p:nvSpPr>
          <p:cNvPr id="9" name="AutoShape 9"/>
          <p:cNvSpPr/>
          <p:nvPr/>
        </p:nvSpPr>
        <p:spPr>
          <a:xfrm>
            <a:off x="1651000" y="2209800"/>
            <a:ext cx="3683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 dirty="0" err="1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统一身份认证登录</a:t>
            </a:r>
            <a:endParaRPr lang="en-US" sz="1100" dirty="0"/>
          </a:p>
        </p:txBody>
      </p:sp>
      <p:sp>
        <p:nvSpPr>
          <p:cNvPr id="10" name="AutoShape 10"/>
          <p:cNvSpPr/>
          <p:nvPr/>
        </p:nvSpPr>
        <p:spPr>
          <a:xfrm>
            <a:off x="1600200" y="2714914"/>
            <a:ext cx="3683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 dirty="0" err="1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集成学校统一身份认证平台，支持扫码、短信及多因素认证，安全便捷</a:t>
            </a:r>
            <a:r>
              <a:rPr lang="en-US" sz="1400" b="0" i="0" u="none" strike="noStrike" dirty="0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</p:txBody>
      </p:sp>
      <p:sp>
        <p:nvSpPr>
          <p:cNvPr id="11" name="AutoShape 11"/>
          <p:cNvSpPr/>
          <p:nvPr/>
        </p:nvSpPr>
        <p:spPr>
          <a:xfrm>
            <a:off x="1066800" y="3581400"/>
            <a:ext cx="4216400" cy="1270000"/>
          </a:xfrm>
          <a:prstGeom prst="roundRect">
            <a:avLst>
              <a:gd name="adj" fmla="val 10000"/>
            </a:avLst>
          </a:prstGeom>
          <a:solidFill>
            <a:srgbClr val="007BFF">
              <a:alpha val="5000"/>
            </a:srgbClr>
          </a:solidFill>
          <a:ln w="12700" cap="flat" cmpd="sng">
            <a:solidFill>
              <a:srgbClr val="007BFF">
                <a:alpha val="20000"/>
              </a:srgbClr>
            </a:solidFill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5410" y="3886200"/>
            <a:ext cx="304800" cy="304800"/>
          </a:xfrm>
          <a:prstGeom prst="rect">
            <a:avLst/>
          </a:prstGeom>
        </p:spPr>
      </p:pic>
      <p:sp>
        <p:nvSpPr>
          <p:cNvPr id="13" name="AutoShape 13"/>
          <p:cNvSpPr/>
          <p:nvPr/>
        </p:nvSpPr>
        <p:spPr>
          <a:xfrm>
            <a:off x="1727200" y="3746500"/>
            <a:ext cx="3429000" cy="889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 dirty="0" err="1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注意事项</a:t>
            </a:r>
            <a:r>
              <a:rPr lang="en-US" sz="1400" b="1" i="0" u="none" strike="noStrike" dirty="0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：</a:t>
            </a:r>
            <a:endParaRPr lang="en-US" sz="1100" dirty="0"/>
          </a:p>
          <a:p>
            <a:pPr indent="0" algn="l">
              <a:lnSpc>
                <a:spcPct val="125000"/>
              </a:lnSpc>
            </a:pPr>
            <a:r>
              <a:rPr lang="en-US" sz="1300" b="0" i="0" u="none" strike="noStrike" dirty="0" err="1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在使用账号密码登录时，系统对大小写字母敏感，请务必仔细核对输入的字符</a:t>
            </a:r>
            <a:r>
              <a:rPr lang="en-US" sz="1300" b="0" i="0" u="none" strike="noStrike" dirty="0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24FF24F-2382-A7A8-A093-475E8C6009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600" y="939800"/>
            <a:ext cx="6283706" cy="2641600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D2B60270-319A-EF05-8CC6-48BF6D0E7D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9200" y="3620655"/>
            <a:ext cx="4826000" cy="310676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09600" y="762000"/>
            <a:ext cx="5080000" cy="5334000"/>
          </a:xfrm>
          <a:prstGeom prst="roundRect">
            <a:avLst>
              <a:gd name="adj" fmla="val 5000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1270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1117600" y="1524000"/>
            <a:ext cx="4064000" cy="1270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8000" b="1" i="0" u="none" strike="noStrike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02</a:t>
            </a:r>
            <a:endParaRPr lang="en-US" sz="1100"/>
          </a:p>
        </p:txBody>
      </p:sp>
      <p:cxnSp>
        <p:nvCxnSpPr>
          <p:cNvPr id="4" name="Connector 4"/>
          <p:cNvCxnSpPr/>
          <p:nvPr/>
        </p:nvCxnSpPr>
        <p:spPr>
          <a:xfrm rot="-42969">
            <a:off x="1117640" y="2914650"/>
            <a:ext cx="1016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50800" cap="flat" cmpd="sng">
            <a:solidFill>
              <a:srgbClr val="343A40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5" name="AutoShape 5"/>
          <p:cNvSpPr/>
          <p:nvPr/>
        </p:nvSpPr>
        <p:spPr>
          <a:xfrm>
            <a:off x="1117600" y="3175000"/>
            <a:ext cx="4064000" cy="1016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28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修改用户信息及密码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117600" y="36830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Modify User Information &amp; Password</a:t>
            </a:r>
            <a:endParaRPr lang="en-US" sz="1100"/>
          </a:p>
        </p:txBody>
      </p:sp>
      <p:sp>
        <p:nvSpPr>
          <p:cNvPr id="7" name="AutoShape 7"/>
          <p:cNvSpPr/>
          <p:nvPr/>
        </p:nvSpPr>
        <p:spPr>
          <a:xfrm>
            <a:off x="6096000" y="762000"/>
            <a:ext cx="5486400" cy="5334000"/>
          </a:xfrm>
          <a:prstGeom prst="roundRect">
            <a:avLst>
              <a:gd name="adj" fmla="val 4761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254000" dist="127000" dir="5400000" algn="tl" rotWithShape="0">
              <a:srgbClr val="000000">
                <a:alpha val="8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8" name="AutoShape 8"/>
          <p:cNvSpPr/>
          <p:nvPr/>
        </p:nvSpPr>
        <p:spPr>
          <a:xfrm>
            <a:off x="7442200" y="2032000"/>
            <a:ext cx="2794000" cy="2794000"/>
          </a:xfrm>
          <a:prstGeom prst="ellipse">
            <a:avLst/>
          </a:prstGeom>
          <a:solidFill>
            <a:srgbClr val="007BFF">
              <a:alpha val="5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77200" y="2667000"/>
            <a:ext cx="152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02 修改用户信息及密码 - 修改基本信息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4000"/>
            <a:ext cx="50800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" y="1828800"/>
            <a:ext cx="304800" cy="3048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473200" y="18034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操作指引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9766">
            <a:off x="1066809" y="2279650"/>
            <a:ext cx="44704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9ECE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7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800" y="2540000"/>
            <a:ext cx="254000" cy="254000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1447800" y="2514600"/>
            <a:ext cx="406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1. 进入基本信息页面</a:t>
            </a:r>
            <a:endParaRPr lang="en-US" sz="1100"/>
          </a:p>
        </p:txBody>
      </p:sp>
      <p:sp>
        <p:nvSpPr>
          <p:cNvPr id="9" name="AutoShape 9"/>
          <p:cNvSpPr/>
          <p:nvPr/>
        </p:nvSpPr>
        <p:spPr>
          <a:xfrm>
            <a:off x="1447800" y="2819400"/>
            <a:ext cx="406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在系统导航栏中，展开“用户”菜单，点击选择“基本信息”选项。</a:t>
            </a:r>
            <a:endParaRPr lang="en-US" sz="1100"/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00" y="3429000"/>
            <a:ext cx="254000" cy="254000"/>
          </a:xfrm>
          <a:prstGeom prst="rect">
            <a:avLst/>
          </a:prstGeom>
        </p:spPr>
      </p:pic>
      <p:sp>
        <p:nvSpPr>
          <p:cNvPr id="11" name="AutoShape 11"/>
          <p:cNvSpPr/>
          <p:nvPr/>
        </p:nvSpPr>
        <p:spPr>
          <a:xfrm>
            <a:off x="1447800" y="3403600"/>
            <a:ext cx="406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2. 修改个人资料</a:t>
            </a:r>
            <a:endParaRPr lang="en-US" sz="1100"/>
          </a:p>
        </p:txBody>
      </p:sp>
      <p:sp>
        <p:nvSpPr>
          <p:cNvPr id="12" name="AutoShape 12"/>
          <p:cNvSpPr/>
          <p:nvPr/>
        </p:nvSpPr>
        <p:spPr>
          <a:xfrm>
            <a:off x="1447800" y="3708400"/>
            <a:ext cx="406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在表单中更新您的姓名、联系方式等个人信息，确保资料准确无误。</a:t>
            </a:r>
            <a:endParaRPr lang="en-US" sz="110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800" y="4318000"/>
            <a:ext cx="254000" cy="254000"/>
          </a:xfrm>
          <a:prstGeom prst="rect">
            <a:avLst/>
          </a:prstGeom>
        </p:spPr>
      </p:pic>
      <p:sp>
        <p:nvSpPr>
          <p:cNvPr id="14" name="AutoShape 14"/>
          <p:cNvSpPr/>
          <p:nvPr/>
        </p:nvSpPr>
        <p:spPr>
          <a:xfrm>
            <a:off x="1447800" y="4292600"/>
            <a:ext cx="406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3. 配置页面参数</a:t>
            </a:r>
            <a:endParaRPr lang="en-US" sz="1100"/>
          </a:p>
        </p:txBody>
      </p:sp>
      <p:sp>
        <p:nvSpPr>
          <p:cNvPr id="15" name="AutoShape 15"/>
          <p:cNvSpPr/>
          <p:nvPr/>
        </p:nvSpPr>
        <p:spPr>
          <a:xfrm>
            <a:off x="1447800" y="4597400"/>
            <a:ext cx="406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根据个人习惯调整系统的显示参数、字体大小等页面基本配置。</a:t>
            </a:r>
            <a:endParaRPr lang="en-US" sz="1100"/>
          </a:p>
        </p:txBody>
      </p:sp>
      <p:sp>
        <p:nvSpPr>
          <p:cNvPr id="16" name="AutoShape 16"/>
          <p:cNvSpPr/>
          <p:nvPr/>
        </p:nvSpPr>
        <p:spPr>
          <a:xfrm>
            <a:off x="6096000" y="1524000"/>
            <a:ext cx="53340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9" name="图片 18">
            <a:extLst>
              <a:ext uri="{FF2B5EF4-FFF2-40B4-BE49-F238E27FC236}">
                <a16:creationId xmlns:a16="http://schemas.microsoft.com/office/drawing/2014/main" id="{B85CE418-F20E-6178-6866-7B474AA85B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3000" y="1981200"/>
            <a:ext cx="5095238" cy="36095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E0F8FE-F6E2-65F3-1E43-D8E7E07945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2ED98CBF-539E-64A5-6CC0-0AD3FE19653C}"/>
              </a:ext>
            </a:extLst>
          </p:cNvPr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02 修改用户信息及密码 - 修改基本信息</a:t>
            </a:r>
            <a:endParaRPr lang="en-US" sz="1100"/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15B2F851-8336-50E3-4C76-A95D493CBF6C}"/>
              </a:ext>
            </a:extLst>
          </p:cNvPr>
          <p:cNvSpPr/>
          <p:nvPr/>
        </p:nvSpPr>
        <p:spPr>
          <a:xfrm>
            <a:off x="762000" y="1524000"/>
            <a:ext cx="50800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606F0DB2-5CD6-E89A-E6B5-AEF66FB1957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6800" y="1828800"/>
            <a:ext cx="304800" cy="304800"/>
          </a:xfrm>
          <a:prstGeom prst="rect">
            <a:avLst/>
          </a:prstGeom>
        </p:spPr>
      </p:pic>
      <p:sp>
        <p:nvSpPr>
          <p:cNvPr id="5" name="AutoShape 5">
            <a:extLst>
              <a:ext uri="{FF2B5EF4-FFF2-40B4-BE49-F238E27FC236}">
                <a16:creationId xmlns:a16="http://schemas.microsoft.com/office/drawing/2014/main" id="{E7927798-B810-B22A-4985-E38627E9B7DF}"/>
              </a:ext>
            </a:extLst>
          </p:cNvPr>
          <p:cNvSpPr/>
          <p:nvPr/>
        </p:nvSpPr>
        <p:spPr>
          <a:xfrm>
            <a:off x="1473200" y="18034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操作指引</a:t>
            </a:r>
            <a:endParaRPr lang="en-US" sz="1100"/>
          </a:p>
        </p:txBody>
      </p:sp>
      <p:cxnSp>
        <p:nvCxnSpPr>
          <p:cNvPr id="6" name="Connector 6">
            <a:extLst>
              <a:ext uri="{FF2B5EF4-FFF2-40B4-BE49-F238E27FC236}">
                <a16:creationId xmlns:a16="http://schemas.microsoft.com/office/drawing/2014/main" id="{22CCA266-D5CD-F3BB-802F-1271E368A742}"/>
              </a:ext>
            </a:extLst>
          </p:cNvPr>
          <p:cNvCxnSpPr/>
          <p:nvPr/>
        </p:nvCxnSpPr>
        <p:spPr>
          <a:xfrm rot="-9766">
            <a:off x="1066809" y="2279650"/>
            <a:ext cx="4470400" cy="12700"/>
          </a:xfrm>
          <a:prstGeom prst="line">
            <a:avLst/>
          </a:prstGeom>
          <a:solidFill>
            <a:srgbClr val="DEE0E3">
              <a:alpha val="100000"/>
            </a:srgbClr>
          </a:solidFill>
          <a:ln w="12700" cap="flat" cmpd="sng">
            <a:solidFill>
              <a:srgbClr val="E9ECE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7" name="Picture 7">
            <a:extLst>
              <a:ext uri="{FF2B5EF4-FFF2-40B4-BE49-F238E27FC236}">
                <a16:creationId xmlns:a16="http://schemas.microsoft.com/office/drawing/2014/main" id="{4D4BECF4-8772-A214-D805-12688ECD885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6800" y="2540000"/>
            <a:ext cx="254000" cy="254000"/>
          </a:xfrm>
          <a:prstGeom prst="rect">
            <a:avLst/>
          </a:prstGeom>
        </p:spPr>
      </p:pic>
      <p:sp>
        <p:nvSpPr>
          <p:cNvPr id="8" name="AutoShape 8">
            <a:extLst>
              <a:ext uri="{FF2B5EF4-FFF2-40B4-BE49-F238E27FC236}">
                <a16:creationId xmlns:a16="http://schemas.microsoft.com/office/drawing/2014/main" id="{9935EF6C-EDDD-6EC0-EDAA-3105C35F935E}"/>
              </a:ext>
            </a:extLst>
          </p:cNvPr>
          <p:cNvSpPr/>
          <p:nvPr/>
        </p:nvSpPr>
        <p:spPr>
          <a:xfrm>
            <a:off x="1447800" y="2514600"/>
            <a:ext cx="406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1. 进入基本信息页面</a:t>
            </a:r>
            <a:endParaRPr lang="en-US" sz="1100"/>
          </a:p>
        </p:txBody>
      </p:sp>
      <p:sp>
        <p:nvSpPr>
          <p:cNvPr id="9" name="AutoShape 9">
            <a:extLst>
              <a:ext uri="{FF2B5EF4-FFF2-40B4-BE49-F238E27FC236}">
                <a16:creationId xmlns:a16="http://schemas.microsoft.com/office/drawing/2014/main" id="{A198BFEE-978B-A0A3-CC5F-0F0D0CF7F99E}"/>
              </a:ext>
            </a:extLst>
          </p:cNvPr>
          <p:cNvSpPr/>
          <p:nvPr/>
        </p:nvSpPr>
        <p:spPr>
          <a:xfrm>
            <a:off x="1447800" y="2819400"/>
            <a:ext cx="406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在系统导航栏中，展开“用户”菜单，点击选择“基本信息”选项。</a:t>
            </a:r>
            <a:endParaRPr lang="en-US" sz="1100"/>
          </a:p>
        </p:txBody>
      </p:sp>
      <p:pic>
        <p:nvPicPr>
          <p:cNvPr id="10" name="Picture 10">
            <a:extLst>
              <a:ext uri="{FF2B5EF4-FFF2-40B4-BE49-F238E27FC236}">
                <a16:creationId xmlns:a16="http://schemas.microsoft.com/office/drawing/2014/main" id="{52500D44-D5A2-9D89-2B04-9A3649BBE0BB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6800" y="3429000"/>
            <a:ext cx="254000" cy="254000"/>
          </a:xfrm>
          <a:prstGeom prst="rect">
            <a:avLst/>
          </a:prstGeom>
        </p:spPr>
      </p:pic>
      <p:sp>
        <p:nvSpPr>
          <p:cNvPr id="11" name="AutoShape 11">
            <a:extLst>
              <a:ext uri="{FF2B5EF4-FFF2-40B4-BE49-F238E27FC236}">
                <a16:creationId xmlns:a16="http://schemas.microsoft.com/office/drawing/2014/main" id="{326EC079-8EC0-B7CF-3658-14696D42CAE3}"/>
              </a:ext>
            </a:extLst>
          </p:cNvPr>
          <p:cNvSpPr/>
          <p:nvPr/>
        </p:nvSpPr>
        <p:spPr>
          <a:xfrm>
            <a:off x="1447800" y="3403600"/>
            <a:ext cx="406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2. 修改个人资料</a:t>
            </a:r>
            <a:endParaRPr lang="en-US" sz="1100"/>
          </a:p>
        </p:txBody>
      </p:sp>
      <p:sp>
        <p:nvSpPr>
          <p:cNvPr id="12" name="AutoShape 12">
            <a:extLst>
              <a:ext uri="{FF2B5EF4-FFF2-40B4-BE49-F238E27FC236}">
                <a16:creationId xmlns:a16="http://schemas.microsoft.com/office/drawing/2014/main" id="{DD6B0BDC-8B8A-0C39-DC98-F4CDD94AFDCC}"/>
              </a:ext>
            </a:extLst>
          </p:cNvPr>
          <p:cNvSpPr/>
          <p:nvPr/>
        </p:nvSpPr>
        <p:spPr>
          <a:xfrm>
            <a:off x="1447800" y="3708400"/>
            <a:ext cx="406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在表单中更新您的姓名、联系方式等个人信息，确保资料准确无误。</a:t>
            </a:r>
            <a:endParaRPr lang="en-US" sz="1100"/>
          </a:p>
        </p:txBody>
      </p:sp>
      <p:pic>
        <p:nvPicPr>
          <p:cNvPr id="13" name="Picture 13">
            <a:extLst>
              <a:ext uri="{FF2B5EF4-FFF2-40B4-BE49-F238E27FC236}">
                <a16:creationId xmlns:a16="http://schemas.microsoft.com/office/drawing/2014/main" id="{CAFAFE5B-FE92-2B03-AE77-5B85090F186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6800" y="4318000"/>
            <a:ext cx="254000" cy="254000"/>
          </a:xfrm>
          <a:prstGeom prst="rect">
            <a:avLst/>
          </a:prstGeom>
        </p:spPr>
      </p:pic>
      <p:sp>
        <p:nvSpPr>
          <p:cNvPr id="14" name="AutoShape 14">
            <a:extLst>
              <a:ext uri="{FF2B5EF4-FFF2-40B4-BE49-F238E27FC236}">
                <a16:creationId xmlns:a16="http://schemas.microsoft.com/office/drawing/2014/main" id="{17EBAA73-E7DA-0F53-2E9E-0EEB57F25F12}"/>
              </a:ext>
            </a:extLst>
          </p:cNvPr>
          <p:cNvSpPr/>
          <p:nvPr/>
        </p:nvSpPr>
        <p:spPr>
          <a:xfrm>
            <a:off x="1447800" y="4292600"/>
            <a:ext cx="4064000" cy="3048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3. 配置页面参数</a:t>
            </a:r>
            <a:endParaRPr lang="en-US" sz="1100"/>
          </a:p>
        </p:txBody>
      </p:sp>
      <p:sp>
        <p:nvSpPr>
          <p:cNvPr id="15" name="AutoShape 15">
            <a:extLst>
              <a:ext uri="{FF2B5EF4-FFF2-40B4-BE49-F238E27FC236}">
                <a16:creationId xmlns:a16="http://schemas.microsoft.com/office/drawing/2014/main" id="{B5269693-09E6-171D-AC0D-356341B76D8D}"/>
              </a:ext>
            </a:extLst>
          </p:cNvPr>
          <p:cNvSpPr/>
          <p:nvPr/>
        </p:nvSpPr>
        <p:spPr>
          <a:xfrm>
            <a:off x="1447800" y="4597400"/>
            <a:ext cx="4064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2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根据个人习惯调整系统的显示参数、字体大小等页面基本配置。</a:t>
            </a:r>
            <a:endParaRPr lang="en-US" sz="1100"/>
          </a:p>
        </p:txBody>
      </p:sp>
      <p:sp>
        <p:nvSpPr>
          <p:cNvPr id="16" name="AutoShape 16">
            <a:extLst>
              <a:ext uri="{FF2B5EF4-FFF2-40B4-BE49-F238E27FC236}">
                <a16:creationId xmlns:a16="http://schemas.microsoft.com/office/drawing/2014/main" id="{DB1A5B3E-8E9F-8455-FF13-045E3D8EE055}"/>
              </a:ext>
            </a:extLst>
          </p:cNvPr>
          <p:cNvSpPr/>
          <p:nvPr/>
        </p:nvSpPr>
        <p:spPr>
          <a:xfrm>
            <a:off x="6096000" y="1524000"/>
            <a:ext cx="5334000" cy="4572000"/>
          </a:xfrm>
          <a:prstGeom prst="roundRect">
            <a:avLst>
              <a:gd name="adj" fmla="val 2777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17" name="Picture 17">
            <a:extLst>
              <a:ext uri="{FF2B5EF4-FFF2-40B4-BE49-F238E27FC236}">
                <a16:creationId xmlns:a16="http://schemas.microsoft.com/office/drawing/2014/main" id="{9394FB7A-8460-DEAB-8AB3-903A6658FDD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t="244" b="244"/>
          <a:stretch>
            <a:fillRect/>
          </a:stretch>
        </p:blipFill>
        <p:spPr>
          <a:xfrm>
            <a:off x="6286500" y="1714500"/>
            <a:ext cx="4953000" cy="4191000"/>
          </a:xfrm>
          <a:prstGeom prst="rect">
            <a:avLst/>
          </a:prstGeom>
          <a:noFill/>
          <a:ln w="25400" cap="flat" cmpd="sng">
            <a:noFill/>
            <a:prstDash val="solid"/>
            <a:round/>
          </a:ln>
        </p:spPr>
      </p:pic>
    </p:spTree>
    <p:extLst>
      <p:ext uri="{BB962C8B-B14F-4D97-AF65-F5344CB8AC3E}">
        <p14:creationId xmlns:p14="http://schemas.microsoft.com/office/powerpoint/2010/main" val="5347671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304800" cy="6858000"/>
          </a:xfrm>
          <a:prstGeom prst="roundRect">
            <a:avLst>
              <a:gd name="adj" fmla="val 0"/>
            </a:avLst>
          </a:prstGeom>
          <a:solidFill>
            <a:srgbClr val="007BFF">
              <a:alpha val="10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3" name="AutoShape 3"/>
          <p:cNvSpPr/>
          <p:nvPr/>
        </p:nvSpPr>
        <p:spPr>
          <a:xfrm>
            <a:off x="1270000" y="1651000"/>
            <a:ext cx="2032000" cy="2032000"/>
          </a:xfrm>
          <a:prstGeom prst="ellipse">
            <a:avLst/>
          </a:prstGeom>
          <a:solidFill>
            <a:srgbClr val="007BFF">
              <a:alpha val="10000"/>
            </a:srgbClr>
          </a:solidFill>
          <a:ln w="25400" cap="flat" cmpd="sng">
            <a:noFill/>
            <a:prstDash val="solid"/>
            <a:round/>
          </a:ln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sp>
        <p:nvSpPr>
          <p:cNvPr id="4" name="AutoShape 4"/>
          <p:cNvSpPr/>
          <p:nvPr/>
        </p:nvSpPr>
        <p:spPr>
          <a:xfrm>
            <a:off x="1270000" y="1968500"/>
            <a:ext cx="2032000" cy="1397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8000" b="1" i="0" u="none" strike="noStrike">
                <a:solidFill>
                  <a:srgbClr val="007BFF"/>
                </a:solidFill>
                <a:latin typeface="Noto Sans SC"/>
                <a:ea typeface="Noto Sans SC"/>
                <a:cs typeface="Noto Sans SC"/>
                <a:sym typeface="Noto Sans SC"/>
              </a:rPr>
              <a:t>03</a:t>
            </a:r>
            <a:endParaRPr lang="en-US" sz="1100"/>
          </a:p>
        </p:txBody>
      </p:sp>
      <p:sp>
        <p:nvSpPr>
          <p:cNvPr id="5" name="AutoShape 5"/>
          <p:cNvSpPr/>
          <p:nvPr/>
        </p:nvSpPr>
        <p:spPr>
          <a:xfrm>
            <a:off x="1270000" y="3683000"/>
            <a:ext cx="7620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40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数据录入与修改</a:t>
            </a:r>
            <a:endParaRPr lang="en-US" sz="1100"/>
          </a:p>
        </p:txBody>
      </p:sp>
      <p:cxnSp>
        <p:nvCxnSpPr>
          <p:cNvPr id="6" name="Connector 6"/>
          <p:cNvCxnSpPr/>
          <p:nvPr/>
        </p:nvCxnSpPr>
        <p:spPr>
          <a:xfrm rot="-57290">
            <a:off x="1270053" y="4565650"/>
            <a:ext cx="762000" cy="12700"/>
          </a:xfrm>
          <a:prstGeom prst="straightConnector1">
            <a:avLst/>
          </a:prstGeom>
          <a:solidFill>
            <a:srgbClr val="DEE0E3">
              <a:alpha val="100000"/>
            </a:srgbClr>
          </a:solidFill>
          <a:ln w="50800" cap="flat" cmpd="sng">
            <a:solidFill>
              <a:srgbClr val="007BFF">
                <a:alpha val="100000"/>
              </a:srgbClr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7" name="AutoShape 7"/>
          <p:cNvSpPr/>
          <p:nvPr/>
        </p:nvSpPr>
        <p:spPr>
          <a:xfrm>
            <a:off x="1270000" y="4762500"/>
            <a:ext cx="7620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6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Data Entry and Modification Management</a:t>
            </a:r>
            <a:endParaRPr lang="en-US" sz="1100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25000" y="1905000"/>
            <a:ext cx="1524000" cy="1524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9FA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62000" y="635000"/>
            <a:ext cx="10668000" cy="508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32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03 数据录入与修改 - 数据录入入口</a:t>
            </a:r>
            <a:endParaRPr lang="en-US" sz="1100"/>
          </a:p>
        </p:txBody>
      </p:sp>
      <p:sp>
        <p:nvSpPr>
          <p:cNvPr id="3" name="AutoShape 3"/>
          <p:cNvSpPr/>
          <p:nvPr/>
        </p:nvSpPr>
        <p:spPr>
          <a:xfrm>
            <a:off x="762000" y="1523999"/>
            <a:ext cx="5080000" cy="3870037"/>
          </a:xfrm>
          <a:prstGeom prst="roundRect">
            <a:avLst>
              <a:gd name="adj" fmla="val 555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6000" y="1778000"/>
            <a:ext cx="406400" cy="406400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1524000" y="17780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1. 进入档案收集模块</a:t>
            </a:r>
            <a:endParaRPr lang="en-US" sz="1100"/>
          </a:p>
        </p:txBody>
      </p:sp>
      <p:sp>
        <p:nvSpPr>
          <p:cNvPr id="6" name="AutoShape 6"/>
          <p:cNvSpPr/>
          <p:nvPr/>
        </p:nvSpPr>
        <p:spPr>
          <a:xfrm>
            <a:off x="1016000" y="2222500"/>
            <a:ext cx="457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点击左侧导航栏的“档案收集”选项，查看各部门的数据表，确认数据归属。</a:t>
            </a:r>
            <a:endParaRPr lang="en-US" sz="1100"/>
          </a:p>
        </p:txBody>
      </p:sp>
      <p:sp>
        <p:nvSpPr>
          <p:cNvPr id="8" name="AutoShape 8"/>
          <p:cNvSpPr/>
          <p:nvPr/>
        </p:nvSpPr>
        <p:spPr>
          <a:xfrm>
            <a:off x="6350002" y="1524000"/>
            <a:ext cx="5080000" cy="3870036"/>
          </a:xfrm>
          <a:prstGeom prst="roundRect">
            <a:avLst>
              <a:gd name="adj" fmla="val 5555"/>
            </a:avLst>
          </a:prstGeom>
          <a:solidFill>
            <a:srgbClr val="FFFFFF">
              <a:alpha val="100000"/>
            </a:srgbClr>
          </a:solidFill>
          <a:ln w="25400" cap="flat" cmpd="sng">
            <a:noFill/>
            <a:prstDash val="solid"/>
            <a:round/>
          </a:ln>
          <a:effectLst>
            <a:outerShdw blurRad="127000" dist="50800" dir="2700000" algn="tl" rotWithShape="0">
              <a:srgbClr val="000000">
                <a:alpha val="5000"/>
              </a:srgbClr>
            </a:outerShdw>
          </a:effectLst>
        </p:spPr>
        <p:txBody>
          <a:bodyPr vert="horz" wrap="square" lIns="63500" tIns="63500" rIns="63500" bIns="63500" rtlCol="0" anchor="ctr"/>
          <a:lstStyle/>
          <a:p>
            <a:pPr algn="ctr">
              <a:defRPr/>
            </a:pPr>
            <a:endParaRPr/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604002" y="1778000"/>
            <a:ext cx="406400" cy="406400"/>
          </a:xfrm>
          <a:prstGeom prst="rect">
            <a:avLst/>
          </a:prstGeom>
        </p:spPr>
      </p:pic>
      <p:sp>
        <p:nvSpPr>
          <p:cNvPr id="10" name="AutoShape 10"/>
          <p:cNvSpPr/>
          <p:nvPr/>
        </p:nvSpPr>
        <p:spPr>
          <a:xfrm>
            <a:off x="7112002" y="1778000"/>
            <a:ext cx="4064000" cy="381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800" b="1" i="0" u="none" strike="noStrike">
                <a:solidFill>
                  <a:srgbClr val="343A40"/>
                </a:solidFill>
                <a:latin typeface="Noto Sans SC"/>
                <a:ea typeface="Noto Sans SC"/>
                <a:cs typeface="Noto Sans SC"/>
                <a:sym typeface="Noto Sans SC"/>
              </a:rPr>
              <a:t>2. 点击新增添加数据</a:t>
            </a:r>
            <a:endParaRPr lang="en-US" sz="1100"/>
          </a:p>
        </p:txBody>
      </p:sp>
      <p:sp>
        <p:nvSpPr>
          <p:cNvPr id="11" name="AutoShape 11"/>
          <p:cNvSpPr/>
          <p:nvPr/>
        </p:nvSpPr>
        <p:spPr>
          <a:xfrm>
            <a:off x="6604002" y="2222500"/>
            <a:ext cx="4572000" cy="762000"/>
          </a:xfrm>
          <a:prstGeom prst="rect">
            <a:avLst/>
          </a:prstGeom>
          <a:noFill/>
          <a:ln w="12700" cap="flat" cmpd="sng">
            <a:noFill/>
            <a:prstDash val="solid"/>
            <a:round/>
          </a:ln>
        </p:spPr>
        <p:txBody>
          <a:bodyPr vert="horz" wrap="square" lIns="0" tIns="0" rIns="0" bIns="0" rtlCol="0" anchor="ctr" anchorCtr="0"/>
          <a:lstStyle/>
          <a:p>
            <a:pPr indent="0" algn="l">
              <a:lnSpc>
                <a:spcPct val="125000"/>
              </a:lnSpc>
              <a:defRPr/>
            </a:pPr>
            <a:r>
              <a:rPr lang="en-US" sz="1400" b="0" i="0" u="none" strike="noStrike" dirty="0" err="1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在页面上方功能区找到“新增”按钮，点击后可开始添加新的案卷或上传文件</a:t>
            </a:r>
            <a:r>
              <a:rPr lang="en-US" sz="1400" b="0" i="0" u="none" strike="noStrike" dirty="0">
                <a:solidFill>
                  <a:srgbClr val="6C757D"/>
                </a:solidFill>
                <a:latin typeface="Noto Sans SC"/>
                <a:ea typeface="Noto Sans SC"/>
                <a:cs typeface="Noto Sans SC"/>
                <a:sym typeface="Noto Sans SC"/>
              </a:rPr>
              <a:t>。</a:t>
            </a:r>
            <a:endParaRPr lang="en-US" sz="1100" dirty="0"/>
          </a:p>
        </p:txBody>
      </p:sp>
      <p:pic>
        <p:nvPicPr>
          <p:cNvPr id="18" name="图片 17" descr="图形用户界面, 应用程序&#10;&#10;AI 生成的内容可能不正确。">
            <a:extLst>
              <a:ext uri="{FF2B5EF4-FFF2-40B4-BE49-F238E27FC236}">
                <a16:creationId xmlns:a16="http://schemas.microsoft.com/office/drawing/2014/main" id="{AA1A98EA-B831-D9C2-EF94-7BEEB55B04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98" y="3153062"/>
            <a:ext cx="4622802" cy="1816101"/>
          </a:xfrm>
          <a:prstGeom prst="rect">
            <a:avLst/>
          </a:prstGeom>
        </p:spPr>
      </p:pic>
      <p:pic>
        <p:nvPicPr>
          <p:cNvPr id="19" name="图片 18" descr="图形用户界面, 应用程序&#10;&#10;AI 生成的内容可能不正确。">
            <a:extLst>
              <a:ext uri="{FF2B5EF4-FFF2-40B4-BE49-F238E27FC236}">
                <a16:creationId xmlns:a16="http://schemas.microsoft.com/office/drawing/2014/main" id="{45470BD3-DEB3-31B2-4B1B-16B7839928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10402" y="2984500"/>
            <a:ext cx="3526445" cy="232637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默认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1314</Words>
  <Application>Microsoft Office PowerPoint</Application>
  <PresentationFormat>宽屏</PresentationFormat>
  <Paragraphs>245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26</vt:i4>
      </vt:variant>
    </vt:vector>
  </HeadingPairs>
  <TitlesOfParts>
    <vt:vector size="30" baseType="lpstr">
      <vt:lpstr>Noto Sans SC</vt:lpstr>
      <vt:lpstr>Arial</vt:lpstr>
      <vt:lpstr>Office 主题​​</vt:lpstr>
      <vt:lpstr>默认主题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LF W</cp:lastModifiedBy>
  <cp:revision>47</cp:revision>
  <dcterms:modified xsi:type="dcterms:W3CDTF">2026-05-28T02:49:50Z</dcterms:modified>
</cp:coreProperties>
</file>